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media/image26.jpg" ContentType="image/jpg"/>
  <Override PartName="/ppt/media/image27.jpg" ContentType="image/jpg"/>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5.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6.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 id="2147483898" r:id="rId2"/>
    <p:sldMasterId id="2147484010" r:id="rId3"/>
    <p:sldMasterId id="2147484064" r:id="rId4"/>
    <p:sldMasterId id="2147484100" r:id="rId5"/>
    <p:sldMasterId id="2147484112" r:id="rId6"/>
    <p:sldMasterId id="2147484124" r:id="rId7"/>
    <p:sldMasterId id="2147484136" r:id="rId8"/>
    <p:sldMasterId id="2147484148" r:id="rId9"/>
    <p:sldMasterId id="2147484160" r:id="rId10"/>
    <p:sldMasterId id="2147484172" r:id="rId11"/>
  </p:sldMasterIdLst>
  <p:notesMasterIdLst>
    <p:notesMasterId r:id="rId78"/>
  </p:notesMasterIdLst>
  <p:handoutMasterIdLst>
    <p:handoutMasterId r:id="rId79"/>
  </p:handoutMasterIdLst>
  <p:sldIdLst>
    <p:sldId id="720" r:id="rId12"/>
    <p:sldId id="843" r:id="rId13"/>
    <p:sldId id="844" r:id="rId14"/>
    <p:sldId id="829" r:id="rId15"/>
    <p:sldId id="798" r:id="rId16"/>
    <p:sldId id="831" r:id="rId17"/>
    <p:sldId id="832" r:id="rId18"/>
    <p:sldId id="830" r:id="rId19"/>
    <p:sldId id="799" r:id="rId20"/>
    <p:sldId id="730" r:id="rId21"/>
    <p:sldId id="760" r:id="rId22"/>
    <p:sldId id="743" r:id="rId23"/>
    <p:sldId id="785" r:id="rId24"/>
    <p:sldId id="786" r:id="rId25"/>
    <p:sldId id="731" r:id="rId26"/>
    <p:sldId id="761" r:id="rId27"/>
    <p:sldId id="793" r:id="rId28"/>
    <p:sldId id="840" r:id="rId29"/>
    <p:sldId id="794" r:id="rId30"/>
    <p:sldId id="747" r:id="rId31"/>
    <p:sldId id="765" r:id="rId32"/>
    <p:sldId id="766" r:id="rId33"/>
    <p:sldId id="768" r:id="rId34"/>
    <p:sldId id="795" r:id="rId35"/>
    <p:sldId id="769" r:id="rId36"/>
    <p:sldId id="770" r:id="rId37"/>
    <p:sldId id="842" r:id="rId38"/>
    <p:sldId id="833" r:id="rId39"/>
    <p:sldId id="822" r:id="rId40"/>
    <p:sldId id="823" r:id="rId41"/>
    <p:sldId id="796" r:id="rId42"/>
    <p:sldId id="841" r:id="rId43"/>
    <p:sldId id="775" r:id="rId44"/>
    <p:sldId id="773" r:id="rId45"/>
    <p:sldId id="782" r:id="rId46"/>
    <p:sldId id="783" r:id="rId47"/>
    <p:sldId id="784" r:id="rId48"/>
    <p:sldId id="797" r:id="rId49"/>
    <p:sldId id="800" r:id="rId50"/>
    <p:sldId id="787" r:id="rId51"/>
    <p:sldId id="788" r:id="rId52"/>
    <p:sldId id="790" r:id="rId53"/>
    <p:sldId id="792" r:id="rId54"/>
    <p:sldId id="801" r:id="rId55"/>
    <p:sldId id="815" r:id="rId56"/>
    <p:sldId id="834" r:id="rId57"/>
    <p:sldId id="835" r:id="rId58"/>
    <p:sldId id="836" r:id="rId59"/>
    <p:sldId id="837" r:id="rId60"/>
    <p:sldId id="748" r:id="rId61"/>
    <p:sldId id="806" r:id="rId62"/>
    <p:sldId id="804" r:id="rId63"/>
    <p:sldId id="816" r:id="rId64"/>
    <p:sldId id="813" r:id="rId65"/>
    <p:sldId id="814" r:id="rId66"/>
    <p:sldId id="817" r:id="rId67"/>
    <p:sldId id="818" r:id="rId68"/>
    <p:sldId id="819" r:id="rId69"/>
    <p:sldId id="733" r:id="rId70"/>
    <p:sldId id="820" r:id="rId71"/>
    <p:sldId id="821" r:id="rId72"/>
    <p:sldId id="824" r:id="rId73"/>
    <p:sldId id="825" r:id="rId74"/>
    <p:sldId id="826" r:id="rId75"/>
    <p:sldId id="749" r:id="rId76"/>
    <p:sldId id="738" r:id="rId77"/>
  </p:sldIdLst>
  <p:sldSz cx="9144000" cy="6858000" type="screen4x3"/>
  <p:notesSz cx="6858000" cy="9144000"/>
  <p:custShowLst>
    <p:custShow name="warm" id="0">
      <p:sldLst/>
    </p:custShow>
    <p:custShow name="ahamyate bm" id="1">
      <p:sldLst/>
    </p:custShow>
    <p:custShow name="good pos" id="2">
      <p:sldLst/>
    </p:custShow>
    <p:custShow name="clostrum" id="3">
      <p:sldLst/>
    </p:custShow>
    <p:custShow name="bavare ghalat" id="4">
      <p:sldLst/>
    </p:custShow>
    <p:custShow name="saate ava3" id="5">
      <p:sldLst/>
    </p:custShow>
    <p:custShow name="rom" id="6">
      <p:sldLst/>
    </p:custShow>
    <p:custShow name="taghaza" id="7">
      <p:sldLst/>
    </p:custShow>
    <p:custShow name="Custom Show 12ahesh" id="8">
      <p:sldLst/>
    </p:custShow>
    <p:custShow name="bre" id="9">
      <p:sldLst/>
    </p:custShow>
    <p:custShow name="key point" id="10">
      <p:sldLst/>
    </p:custShow>
    <p:custShow name="مشفزا" id="11">
      <p:sldLst/>
    </p:custShow>
    <p:custShow name="breast sup" id="12">
      <p:sldLst/>
    </p:custShow>
    <p:custShow name="aid" id="13">
      <p:sldLst/>
    </p:custShow>
    <p:custShow name="ibfat" id="14">
      <p:sldLst/>
    </p:custShow>
    <p:custShow name="latch" id="15">
      <p:sldLst/>
    </p:custShow>
    <p:custShow name="posi" id="16">
      <p:sldLst/>
    </p:custShow>
    <p:custShow name="flat on back" id="17">
      <p:sldLst/>
    </p:custShow>
    <p:custShow name="pahlu" id="18">
      <p:sldLst/>
    </p:custShow>
    <p:custShow name="cradle" id="19">
      <p:sldLst/>
    </p:custShow>
    <p:custShow name="croos" id="20">
      <p:sldLst/>
    </p:custShow>
    <p:custShow name="under" id="21">
      <p:sldLst/>
    </p:custShow>
    <p:custShow name="side" id="22">
      <p:sldLst/>
    </p:custShow>
    <p:custShow name="پرهیز  در طی" id="23">
      <p:sldLst/>
    </p:custShow>
    <p:custShow name="صندلی" id="24">
      <p:sldLst/>
    </p:custShow>
    <p:custShow name="نشسته" id="25">
      <p:sldLst/>
    </p:custShow>
    <p:custShow name="پشت" id="26">
      <p:sldLst/>
    </p:custShow>
    <p:custShow name="نشستهوو" id="27">
      <p:sldLst/>
    </p:custShow>
    <p:custShow name="نکات کلیدی" id="28">
      <p:sldLst/>
    </p:custShow>
    <p:custShow name="پستان حمایت" id="29">
      <p:sldLst/>
    </p:custShow>
    <p:custShow name="Custom Show 1حمایییییییت" id="30">
      <p:sldLst/>
    </p:custShow>
    <p:custShow name="حوله" id="31">
      <p:sldLst/>
    </p:custShow>
    <p:custShow name="گرفتن" id="32">
      <p:sldLst/>
    </p:custShow>
    <p:custShow name="قلب موفق" id="33">
      <p:sldLst/>
    </p:custShow>
    <p:custShow name="بینی" id="34">
      <p:sldLst/>
    </p:custShow>
    <p:custShow name="دهان" id="35">
      <p:sldLst/>
    </p:custShow>
    <p:custShow name="lip smacking" id="36">
      <p:sldLst/>
    </p:custShow>
    <p:custShow name="123" id="37">
      <p:sldLst/>
    </p:custShow>
    <p:custShow name="بلع" id="38">
      <p:sldLst/>
    </p:custShow>
    <p:custShow name="good latch on" id="39">
      <p:sldLst/>
    </p:custShow>
    <p:custShow name="good lo" id="40">
      <p:sldLst/>
    </p:custShow>
    <p:custShow name="avoid" id="41">
      <p:sldLst/>
    </p:custShow>
    <p:custShow name="6" id="42">
      <p:sldLst/>
    </p:custShow>
    <p:custShow name="Custom Show 1وضعیت را حت مادرر" id="43">
      <p:sldLst/>
    </p:custShow>
    <p:custShow name="همسطح" id="44">
      <p:sldLst/>
    </p:custShow>
    <p:custShow name="sacral" id="45">
      <p:sldLst/>
    </p:custShow>
    <p:custShow name="positio bilo" id="46">
      <p:sldLst/>
    </p:custShow>
    <p:custShow name="ووضضععیتکارامد" id="47">
      <p:sldLst/>
    </p:custShow>
    <p:custShow name="sacralvv" id="48">
      <p:sldLst/>
    </p:custShow>
    <p:custShow name="مکیدن غلط" id="49">
      <p:sldLst/>
    </p:custShow>
    <p:custShow name="hedayate shirkhar" id="50">
      <p:sldLst/>
    </p:custShow>
    <p:custShow name="ntn" id="51">
      <p:sldLst/>
    </p:custShow>
    <p:custShow name="acymetri" id="52">
      <p:sldLst/>
    </p:custShow>
    <p:custShow name="cc" id="53">
      <p:sldLst/>
    </p:custShow>
    <p:custShow name="دست" id="54">
      <p:sldLst/>
    </p:custShow>
    <p:custShow name="hand father" id="55">
      <p:sldLst/>
    </p:custShow>
    <p:custShow name="ساک" id="56">
      <p:sldLst/>
    </p:custShow>
    <p:custShow name="بالش" id="57">
      <p:sldLst/>
    </p:custShow>
    <p:custShow name=" رها" id="58">
      <p:sldLst/>
    </p:custShow>
    <p:custShow name="بازتاب" id="59">
      <p:sldLst/>
    </p:custShow>
    <p:custShow name="مکیدن ارام عمیق" id="60">
      <p:sldLst/>
    </p:custShow>
    <p:custShow name="طولانی" id="61">
      <p:sldLst/>
    </p:custShow>
    <p:custShow name="ideal latch" id="62">
      <p:sldLst/>
    </p:custShow>
    <p:custShow name="bc" id="63">
      <p:sldLst/>
    </p:custShow>
    <p:custShow name="besr latch" id="64">
      <p:sldLst/>
    </p:custShow>
    <p:custShow name="drink" id="65">
      <p:sldLst/>
    </p:custShow>
    <p:custShow name="bc2" id="66">
      <p:sldLst/>
    </p:custShow>
    <p:custShow name="ماساژپستان" id="67">
      <p:sldLst/>
    </p:custShow>
    <p:custShow name="سرنگ" id="68">
      <p:sldLst/>
    </p:custShow>
    <p:custShow name="قاشق" id="69">
      <p:sldLst/>
    </p:custShow>
    <p:custShow name="پوش" id="70">
      <p:sldLst/>
    </p:custShow>
    <p:custShow name="روتیت" id="71">
      <p:sldLst/>
    </p:custShow>
    <p:custShow name="تعویض پستانها" id="72">
      <p:sldLst/>
    </p:custShow>
    <p:custShow name="switch" id="73">
      <p:sldLst/>
    </p:custShow>
    <p:custShow name="mildly flat" id="74">
      <p:sldLst/>
    </p:custShow>
    <p:custShow name="syrun" id="75">
      <p:sldLst/>
    </p:custShow>
    <p:custShow name="danestan" id="76">
      <p:sldLst/>
    </p:custShow>
    <p:custShow name="روند شیر دهی" id="77">
      <p:sldLst/>
    </p:custShow>
    <p:custShow name="hand head" id="78">
      <p:sldLst/>
    </p:custShow>
    <p:custShow name="new" id="79">
      <p:sldLst/>
    </p:custShow>
    <p:custShow name="newman" id="80">
      <p:sldLst/>
    </p:custShow>
    <p:custShow name="کروس" id="81">
      <p:sldLst>
        <p:sld r:id="rId32"/>
      </p:sldLst>
    </p:custShow>
    <p:custShow name="بزرگ" id="82">
      <p:sldLst>
        <p:sld r:id="rId20"/>
      </p:sldLst>
    </p:custShow>
    <p:custShow name="پمپ با ماساژ" id="83">
      <p:sldLst>
        <p:sld r:id="rId62"/>
        <p:sld r:id="rId63"/>
      </p:sldLst>
    </p:custShow>
    <p:custShow name="الگوریتم" id="84">
      <p:sldLst>
        <p:sld r:id="rId76"/>
      </p:sldLst>
    </p:custShow>
    <p:custShow name="energy" id="85">
      <p:sldLst>
        <p:sld r:id="rId22"/>
      </p:sldLst>
    </p:custShow>
    <p:custShow name="مادر" id="86">
      <p:sldLst>
        <p:sld r:id="rId19"/>
      </p:sldLst>
    </p:custShow>
    <p:custShow name="کتاب" id="87">
      <p:sldLst>
        <p:sld r:id="rId17"/>
        <p:sld r:id="rId18"/>
      </p:sldLst>
    </p:custShow>
    <p:custShow name="poor stamina" id="88">
      <p:sldLst>
        <p:sld r:id="rId24"/>
        <p:sld r:id="rId25"/>
      </p:sldLst>
    </p:custShow>
    <p:custShow name="زیر بغل" id="89">
      <p:sldLst>
        <p:sld r:id="rId33"/>
      </p:sldLst>
    </p:custShow>
    <p:custShow name="حمایت سر" id="90">
      <p:sldLst>
        <p:sld r:id="rId38"/>
      </p:sldLst>
    </p:custShow>
  </p:custShowLst>
  <p:defaultTextStyle>
    <a:defPPr>
      <a:defRPr lang="fa-I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سبک متوسط 2 - آکسان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429" autoAdjust="0"/>
    <p:restoredTop sz="93750" autoAdjust="0"/>
  </p:normalViewPr>
  <p:slideViewPr>
    <p:cSldViewPr>
      <p:cViewPr varScale="1">
        <p:scale>
          <a:sx n="73" d="100"/>
          <a:sy n="73" d="100"/>
        </p:scale>
        <p:origin x="200" y="416"/>
      </p:cViewPr>
      <p:guideLst>
        <p:guide orient="horz" pos="2160"/>
        <p:guide pos="2880"/>
      </p:guideLst>
    </p:cSldViewPr>
  </p:slideViewPr>
  <p:outlineViewPr>
    <p:cViewPr>
      <p:scale>
        <a:sx n="33" d="100"/>
        <a:sy n="33" d="100"/>
      </p:scale>
      <p:origin x="12" y="18840"/>
    </p:cViewPr>
  </p:outlineViewPr>
  <p:notesTextViewPr>
    <p:cViewPr>
      <p:scale>
        <a:sx n="100" d="100"/>
        <a:sy n="100" d="100"/>
      </p:scale>
      <p:origin x="0" y="0"/>
    </p:cViewPr>
  </p:notesTextViewPr>
  <p:sorterViewPr>
    <p:cViewPr>
      <p:scale>
        <a:sx n="110" d="100"/>
        <a:sy n="110" d="100"/>
      </p:scale>
      <p:origin x="0" y="9372"/>
    </p:cViewPr>
  </p:sorterViewPr>
  <p:notesViewPr>
    <p:cSldViewPr>
      <p:cViewPr varScale="1">
        <p:scale>
          <a:sx n="65" d="100"/>
          <a:sy n="65" d="100"/>
        </p:scale>
        <p:origin x="-26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 /><Relationship Id="rId18" Type="http://schemas.openxmlformats.org/officeDocument/2006/relationships/slide" Target="slides/slide7.xml" /><Relationship Id="rId26" Type="http://schemas.openxmlformats.org/officeDocument/2006/relationships/slide" Target="slides/slide15.xml" /><Relationship Id="rId39" Type="http://schemas.openxmlformats.org/officeDocument/2006/relationships/slide" Target="slides/slide28.xml" /><Relationship Id="rId21" Type="http://schemas.openxmlformats.org/officeDocument/2006/relationships/slide" Target="slides/slide10.xml" /><Relationship Id="rId34" Type="http://schemas.openxmlformats.org/officeDocument/2006/relationships/slide" Target="slides/slide23.xml" /><Relationship Id="rId42" Type="http://schemas.openxmlformats.org/officeDocument/2006/relationships/slide" Target="slides/slide31.xml" /><Relationship Id="rId47" Type="http://schemas.openxmlformats.org/officeDocument/2006/relationships/slide" Target="slides/slide36.xml" /><Relationship Id="rId50" Type="http://schemas.openxmlformats.org/officeDocument/2006/relationships/slide" Target="slides/slide39.xml" /><Relationship Id="rId55" Type="http://schemas.openxmlformats.org/officeDocument/2006/relationships/slide" Target="slides/slide44.xml" /><Relationship Id="rId63" Type="http://schemas.openxmlformats.org/officeDocument/2006/relationships/slide" Target="slides/slide52.xml" /><Relationship Id="rId68" Type="http://schemas.openxmlformats.org/officeDocument/2006/relationships/slide" Target="slides/slide57.xml" /><Relationship Id="rId76" Type="http://schemas.openxmlformats.org/officeDocument/2006/relationships/slide" Target="slides/slide65.xml" /><Relationship Id="rId7" Type="http://schemas.openxmlformats.org/officeDocument/2006/relationships/slideMaster" Target="slideMasters/slideMaster7.xml" /><Relationship Id="rId71" Type="http://schemas.openxmlformats.org/officeDocument/2006/relationships/slide" Target="slides/slide60.xml" /><Relationship Id="rId2" Type="http://schemas.openxmlformats.org/officeDocument/2006/relationships/slideMaster" Target="slideMasters/slideMaster2.xml" /><Relationship Id="rId16" Type="http://schemas.openxmlformats.org/officeDocument/2006/relationships/slide" Target="slides/slide5.xml" /><Relationship Id="rId29" Type="http://schemas.openxmlformats.org/officeDocument/2006/relationships/slide" Target="slides/slide18.xml" /><Relationship Id="rId11" Type="http://schemas.openxmlformats.org/officeDocument/2006/relationships/slideMaster" Target="slideMasters/slideMaster11.xml" /><Relationship Id="rId24" Type="http://schemas.openxmlformats.org/officeDocument/2006/relationships/slide" Target="slides/slide13.xml" /><Relationship Id="rId32" Type="http://schemas.openxmlformats.org/officeDocument/2006/relationships/slide" Target="slides/slide21.xml" /><Relationship Id="rId37" Type="http://schemas.openxmlformats.org/officeDocument/2006/relationships/slide" Target="slides/slide26.xml" /><Relationship Id="rId40" Type="http://schemas.openxmlformats.org/officeDocument/2006/relationships/slide" Target="slides/slide29.xml" /><Relationship Id="rId45" Type="http://schemas.openxmlformats.org/officeDocument/2006/relationships/slide" Target="slides/slide34.xml" /><Relationship Id="rId53" Type="http://schemas.openxmlformats.org/officeDocument/2006/relationships/slide" Target="slides/slide42.xml" /><Relationship Id="rId58" Type="http://schemas.openxmlformats.org/officeDocument/2006/relationships/slide" Target="slides/slide47.xml" /><Relationship Id="rId66" Type="http://schemas.openxmlformats.org/officeDocument/2006/relationships/slide" Target="slides/slide55.xml" /><Relationship Id="rId74" Type="http://schemas.openxmlformats.org/officeDocument/2006/relationships/slide" Target="slides/slide63.xml" /><Relationship Id="rId79" Type="http://schemas.openxmlformats.org/officeDocument/2006/relationships/handoutMaster" Target="handoutMasters/handoutMaster1.xml" /><Relationship Id="rId5" Type="http://schemas.openxmlformats.org/officeDocument/2006/relationships/slideMaster" Target="slideMasters/slideMaster5.xml" /><Relationship Id="rId61" Type="http://schemas.openxmlformats.org/officeDocument/2006/relationships/slide" Target="slides/slide50.xml" /><Relationship Id="rId82" Type="http://schemas.openxmlformats.org/officeDocument/2006/relationships/theme" Target="theme/theme1.xml" /><Relationship Id="rId10" Type="http://schemas.openxmlformats.org/officeDocument/2006/relationships/slideMaster" Target="slideMasters/slideMaster10.xml" /><Relationship Id="rId19" Type="http://schemas.openxmlformats.org/officeDocument/2006/relationships/slide" Target="slides/slide8.xml" /><Relationship Id="rId31" Type="http://schemas.openxmlformats.org/officeDocument/2006/relationships/slide" Target="slides/slide20.xml" /><Relationship Id="rId44" Type="http://schemas.openxmlformats.org/officeDocument/2006/relationships/slide" Target="slides/slide33.xml" /><Relationship Id="rId52" Type="http://schemas.openxmlformats.org/officeDocument/2006/relationships/slide" Target="slides/slide41.xml" /><Relationship Id="rId60" Type="http://schemas.openxmlformats.org/officeDocument/2006/relationships/slide" Target="slides/slide49.xml" /><Relationship Id="rId65" Type="http://schemas.openxmlformats.org/officeDocument/2006/relationships/slide" Target="slides/slide54.xml" /><Relationship Id="rId73" Type="http://schemas.openxmlformats.org/officeDocument/2006/relationships/slide" Target="slides/slide62.xml" /><Relationship Id="rId78" Type="http://schemas.openxmlformats.org/officeDocument/2006/relationships/notesMaster" Target="notesMasters/notesMaster1.xml" /><Relationship Id="rId81" Type="http://schemas.openxmlformats.org/officeDocument/2006/relationships/viewProps" Target="viewProps.xml" /><Relationship Id="rId4" Type="http://schemas.openxmlformats.org/officeDocument/2006/relationships/slideMaster" Target="slideMasters/slideMaster4.xml" /><Relationship Id="rId9" Type="http://schemas.openxmlformats.org/officeDocument/2006/relationships/slideMaster" Target="slideMasters/slideMaster9.xml" /><Relationship Id="rId14" Type="http://schemas.openxmlformats.org/officeDocument/2006/relationships/slide" Target="slides/slide3.xml" /><Relationship Id="rId22" Type="http://schemas.openxmlformats.org/officeDocument/2006/relationships/slide" Target="slides/slide11.xml" /><Relationship Id="rId27" Type="http://schemas.openxmlformats.org/officeDocument/2006/relationships/slide" Target="slides/slide16.xml" /><Relationship Id="rId30" Type="http://schemas.openxmlformats.org/officeDocument/2006/relationships/slide" Target="slides/slide19.xml" /><Relationship Id="rId35" Type="http://schemas.openxmlformats.org/officeDocument/2006/relationships/slide" Target="slides/slide24.xml" /><Relationship Id="rId43" Type="http://schemas.openxmlformats.org/officeDocument/2006/relationships/slide" Target="slides/slide32.xml" /><Relationship Id="rId48" Type="http://schemas.openxmlformats.org/officeDocument/2006/relationships/slide" Target="slides/slide37.xml" /><Relationship Id="rId56" Type="http://schemas.openxmlformats.org/officeDocument/2006/relationships/slide" Target="slides/slide45.xml" /><Relationship Id="rId64" Type="http://schemas.openxmlformats.org/officeDocument/2006/relationships/slide" Target="slides/slide53.xml" /><Relationship Id="rId69" Type="http://schemas.openxmlformats.org/officeDocument/2006/relationships/slide" Target="slides/slide58.xml" /><Relationship Id="rId77" Type="http://schemas.openxmlformats.org/officeDocument/2006/relationships/slide" Target="slides/slide66.xml" /><Relationship Id="rId8" Type="http://schemas.openxmlformats.org/officeDocument/2006/relationships/slideMaster" Target="slideMasters/slideMaster8.xml" /><Relationship Id="rId51" Type="http://schemas.openxmlformats.org/officeDocument/2006/relationships/slide" Target="slides/slide40.xml" /><Relationship Id="rId72" Type="http://schemas.openxmlformats.org/officeDocument/2006/relationships/slide" Target="slides/slide61.xml" /><Relationship Id="rId80" Type="http://schemas.openxmlformats.org/officeDocument/2006/relationships/presProps" Target="presProps.xml" /><Relationship Id="rId3" Type="http://schemas.openxmlformats.org/officeDocument/2006/relationships/slideMaster" Target="slideMasters/slideMaster3.xml" /><Relationship Id="rId12" Type="http://schemas.openxmlformats.org/officeDocument/2006/relationships/slide" Target="slides/slide1.xml" /><Relationship Id="rId17" Type="http://schemas.openxmlformats.org/officeDocument/2006/relationships/slide" Target="slides/slide6.xml" /><Relationship Id="rId25" Type="http://schemas.openxmlformats.org/officeDocument/2006/relationships/slide" Target="slides/slide14.xml" /><Relationship Id="rId33" Type="http://schemas.openxmlformats.org/officeDocument/2006/relationships/slide" Target="slides/slide22.xml" /><Relationship Id="rId38" Type="http://schemas.openxmlformats.org/officeDocument/2006/relationships/slide" Target="slides/slide27.xml" /><Relationship Id="rId46" Type="http://schemas.openxmlformats.org/officeDocument/2006/relationships/slide" Target="slides/slide35.xml" /><Relationship Id="rId59" Type="http://schemas.openxmlformats.org/officeDocument/2006/relationships/slide" Target="slides/slide48.xml" /><Relationship Id="rId67" Type="http://schemas.openxmlformats.org/officeDocument/2006/relationships/slide" Target="slides/slide56.xml" /><Relationship Id="rId20" Type="http://schemas.openxmlformats.org/officeDocument/2006/relationships/slide" Target="slides/slide9.xml" /><Relationship Id="rId41" Type="http://schemas.openxmlformats.org/officeDocument/2006/relationships/slide" Target="slides/slide30.xml" /><Relationship Id="rId54" Type="http://schemas.openxmlformats.org/officeDocument/2006/relationships/slide" Target="slides/slide43.xml" /><Relationship Id="rId62" Type="http://schemas.openxmlformats.org/officeDocument/2006/relationships/slide" Target="slides/slide51.xml" /><Relationship Id="rId70" Type="http://schemas.openxmlformats.org/officeDocument/2006/relationships/slide" Target="slides/slide59.xml" /><Relationship Id="rId75" Type="http://schemas.openxmlformats.org/officeDocument/2006/relationships/slide" Target="slides/slide64.xml" /><Relationship Id="rId83"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5" Type="http://schemas.openxmlformats.org/officeDocument/2006/relationships/slide" Target="slides/slide4.xml" /><Relationship Id="rId23" Type="http://schemas.openxmlformats.org/officeDocument/2006/relationships/slide" Target="slides/slide12.xml" /><Relationship Id="rId28" Type="http://schemas.openxmlformats.org/officeDocument/2006/relationships/slide" Target="slides/slide17.xml" /><Relationship Id="rId36" Type="http://schemas.openxmlformats.org/officeDocument/2006/relationships/slide" Target="slides/slide25.xml" /><Relationship Id="rId49" Type="http://schemas.openxmlformats.org/officeDocument/2006/relationships/slide" Target="slides/slide38.xml" /><Relationship Id="rId57" Type="http://schemas.openxmlformats.org/officeDocument/2006/relationships/slide" Target="slides/slide46.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6B664B-9E35-465C-B5FF-0DB3126959F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941C87C-4454-4CE6-A27C-20D921D1E70A}">
      <dgm:prSet custT="1"/>
      <dgm:spPr/>
      <dgm:t>
        <a:bodyPr/>
        <a:lstStyle/>
        <a:p>
          <a:pPr algn="ctr" rtl="1"/>
          <a:r>
            <a:rPr lang="fa-IR" sz="4800" b="1" dirty="0">
              <a:cs typeface="B Nazanin" panose="00000400000000000000" pitchFamily="2" charset="-78"/>
            </a:rPr>
            <a:t>پیش آگهی</a:t>
          </a:r>
          <a:endParaRPr lang="en-US" sz="4800" dirty="0">
            <a:cs typeface="B Nazanin" panose="00000400000000000000" pitchFamily="2" charset="-78"/>
          </a:endParaRPr>
        </a:p>
      </dgm:t>
    </dgm:pt>
    <dgm:pt modelId="{A845C976-DF88-4500-A563-5F82745C5654}" type="parTrans" cxnId="{C9B99598-9B68-4E0A-95FB-3DF10C71135A}">
      <dgm:prSet/>
      <dgm:spPr/>
      <dgm:t>
        <a:bodyPr/>
        <a:lstStyle/>
        <a:p>
          <a:endParaRPr lang="en-US"/>
        </a:p>
      </dgm:t>
    </dgm:pt>
    <dgm:pt modelId="{B49CC910-FE82-4871-A7F2-BDD124B25041}" type="sibTrans" cxnId="{C9B99598-9B68-4E0A-95FB-3DF10C71135A}">
      <dgm:prSet/>
      <dgm:spPr/>
      <dgm:t>
        <a:bodyPr/>
        <a:lstStyle/>
        <a:p>
          <a:endParaRPr lang="en-US"/>
        </a:p>
      </dgm:t>
    </dgm:pt>
    <dgm:pt modelId="{DF5485DC-F1E3-4F73-A6F3-C2ACEE553101}" type="pres">
      <dgm:prSet presAssocID="{9B6B664B-9E35-465C-B5FF-0DB3126959F7}" presName="linear" presStyleCnt="0">
        <dgm:presLayoutVars>
          <dgm:animLvl val="lvl"/>
          <dgm:resizeHandles val="exact"/>
        </dgm:presLayoutVars>
      </dgm:prSet>
      <dgm:spPr/>
    </dgm:pt>
    <dgm:pt modelId="{37E9072A-D43E-43BF-973E-0CEAC40E0858}" type="pres">
      <dgm:prSet presAssocID="{9941C87C-4454-4CE6-A27C-20D921D1E70A}" presName="parentText" presStyleLbl="node1" presStyleIdx="0" presStyleCnt="1">
        <dgm:presLayoutVars>
          <dgm:chMax val="0"/>
          <dgm:bulletEnabled val="1"/>
        </dgm:presLayoutVars>
      </dgm:prSet>
      <dgm:spPr/>
    </dgm:pt>
  </dgm:ptLst>
  <dgm:cxnLst>
    <dgm:cxn modelId="{3321CD27-F967-424C-AD67-340D449D1272}" type="presOf" srcId="{9941C87C-4454-4CE6-A27C-20D921D1E70A}" destId="{37E9072A-D43E-43BF-973E-0CEAC40E0858}" srcOrd="0" destOrd="0" presId="urn:microsoft.com/office/officeart/2005/8/layout/vList2"/>
    <dgm:cxn modelId="{851D0C46-706E-44B4-B798-C6BADC523700}" type="presOf" srcId="{9B6B664B-9E35-465C-B5FF-0DB3126959F7}" destId="{DF5485DC-F1E3-4F73-A6F3-C2ACEE553101}" srcOrd="0" destOrd="0" presId="urn:microsoft.com/office/officeart/2005/8/layout/vList2"/>
    <dgm:cxn modelId="{C9B99598-9B68-4E0A-95FB-3DF10C71135A}" srcId="{9B6B664B-9E35-465C-B5FF-0DB3126959F7}" destId="{9941C87C-4454-4CE6-A27C-20D921D1E70A}" srcOrd="0" destOrd="0" parTransId="{A845C976-DF88-4500-A563-5F82745C5654}" sibTransId="{B49CC910-FE82-4871-A7F2-BDD124B25041}"/>
    <dgm:cxn modelId="{E8D307AE-0DDB-4856-B501-5C1983403BC1}" type="presParOf" srcId="{DF5485DC-F1E3-4F73-A6F3-C2ACEE553101}" destId="{37E9072A-D43E-43BF-973E-0CEAC40E085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2E9BB8-67AC-46A3-A2A9-92D928315B7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E9F93D9-019B-4B76-B543-C4FB67D33521}">
      <dgm:prSet custT="1"/>
      <dgm:spPr/>
      <dgm:t>
        <a:bodyPr/>
        <a:lstStyle/>
        <a:p>
          <a:pPr algn="ctr" rtl="1"/>
          <a:r>
            <a:rPr lang="en-US" sz="2400" b="1" dirty="0">
              <a:effectLst>
                <a:outerShdw blurRad="38100" dist="38100" dir="2700000" algn="tl">
                  <a:srgbClr val="000000">
                    <a:alpha val="43137"/>
                  </a:srgbClr>
                </a:outerShdw>
              </a:effectLst>
            </a:rPr>
            <a:t>The quantity of milk is (still) not important, the positive experience at the breast counts</a:t>
          </a:r>
        </a:p>
      </dgm:t>
    </dgm:pt>
    <dgm:pt modelId="{334BB693-B5ED-41C8-9E06-7C792ACAE86A}" type="parTrans" cxnId="{D890B680-38A3-4675-9E52-6EC13F699F7F}">
      <dgm:prSet/>
      <dgm:spPr/>
      <dgm:t>
        <a:bodyPr/>
        <a:lstStyle/>
        <a:p>
          <a:pPr algn="l"/>
          <a:endParaRPr lang="en-US" sz="2400" b="1">
            <a:effectLst>
              <a:outerShdw blurRad="38100" dist="38100" dir="2700000" algn="tl">
                <a:srgbClr val="000000">
                  <a:alpha val="43137"/>
                </a:srgbClr>
              </a:outerShdw>
            </a:effectLst>
          </a:endParaRPr>
        </a:p>
      </dgm:t>
    </dgm:pt>
    <dgm:pt modelId="{7BD623CD-7CFE-483E-A5FC-6D23AB418350}" type="sibTrans" cxnId="{D890B680-38A3-4675-9E52-6EC13F699F7F}">
      <dgm:prSet/>
      <dgm:spPr/>
      <dgm:t>
        <a:bodyPr/>
        <a:lstStyle/>
        <a:p>
          <a:pPr algn="l"/>
          <a:endParaRPr lang="en-US" sz="2400" b="1">
            <a:effectLst>
              <a:outerShdw blurRad="38100" dist="38100" dir="2700000" algn="tl">
                <a:srgbClr val="000000">
                  <a:alpha val="43137"/>
                </a:srgbClr>
              </a:outerShdw>
            </a:effectLst>
          </a:endParaRPr>
        </a:p>
      </dgm:t>
    </dgm:pt>
    <dgm:pt modelId="{0BCDB020-1254-4453-8A22-31EF5680F3E1}" type="pres">
      <dgm:prSet presAssocID="{F92E9BB8-67AC-46A3-A2A9-92D928315B79}" presName="linear" presStyleCnt="0">
        <dgm:presLayoutVars>
          <dgm:animLvl val="lvl"/>
          <dgm:resizeHandles val="exact"/>
        </dgm:presLayoutVars>
      </dgm:prSet>
      <dgm:spPr/>
    </dgm:pt>
    <dgm:pt modelId="{4C671C04-B76A-4747-9E93-C244FA759A6C}" type="pres">
      <dgm:prSet presAssocID="{3E9F93D9-019B-4B76-B543-C4FB67D33521}" presName="parentText" presStyleLbl="node1" presStyleIdx="0" presStyleCnt="1">
        <dgm:presLayoutVars>
          <dgm:chMax val="0"/>
          <dgm:bulletEnabled val="1"/>
        </dgm:presLayoutVars>
      </dgm:prSet>
      <dgm:spPr/>
    </dgm:pt>
  </dgm:ptLst>
  <dgm:cxnLst>
    <dgm:cxn modelId="{89183D03-B2C2-4EDB-B455-A0A32E523EA4}" type="presOf" srcId="{F92E9BB8-67AC-46A3-A2A9-92D928315B79}" destId="{0BCDB020-1254-4453-8A22-31EF5680F3E1}" srcOrd="0" destOrd="0" presId="urn:microsoft.com/office/officeart/2005/8/layout/vList2"/>
    <dgm:cxn modelId="{D890B680-38A3-4675-9E52-6EC13F699F7F}" srcId="{F92E9BB8-67AC-46A3-A2A9-92D928315B79}" destId="{3E9F93D9-019B-4B76-B543-C4FB67D33521}" srcOrd="0" destOrd="0" parTransId="{334BB693-B5ED-41C8-9E06-7C792ACAE86A}" sibTransId="{7BD623CD-7CFE-483E-A5FC-6D23AB418350}"/>
    <dgm:cxn modelId="{6200B9BC-3974-4DF6-978E-A3F07AAD9086}" type="presOf" srcId="{3E9F93D9-019B-4B76-B543-C4FB67D33521}" destId="{4C671C04-B76A-4747-9E93-C244FA759A6C}" srcOrd="0" destOrd="0" presId="urn:microsoft.com/office/officeart/2005/8/layout/vList2"/>
    <dgm:cxn modelId="{CFAF5D37-DCF7-46C6-81BC-6CE5D903621B}" type="presParOf" srcId="{0BCDB020-1254-4453-8A22-31EF5680F3E1}" destId="{4C671C04-B76A-4747-9E93-C244FA759A6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C9FD86-2BDE-45DB-988E-EFA0B31B83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8C939B8-E92C-4531-9F10-E6238DF50C84}">
      <dgm:prSet custT="1"/>
      <dgm:spPr/>
      <dgm:t>
        <a:bodyPr/>
        <a:lstStyle/>
        <a:p>
          <a:pPr algn="ctr" rtl="1"/>
          <a:r>
            <a:rPr lang="en-US" sz="3200" b="1" dirty="0">
              <a:effectLst>
                <a:outerShdw blurRad="38100" dist="38100" dir="2700000" algn="tl">
                  <a:srgbClr val="000000">
                    <a:alpha val="43137"/>
                  </a:srgbClr>
                </a:outerShdw>
              </a:effectLst>
            </a:rPr>
            <a:t>Defensive state of the infant,</a:t>
          </a:r>
        </a:p>
        <a:p>
          <a:pPr algn="ctr" rtl="1"/>
          <a:r>
            <a:rPr lang="en-US" sz="32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A break may be required. Give me more time!</a:t>
          </a:r>
          <a:endParaRPr lang="en-US" sz="3200" dirty="0">
            <a:effectLst>
              <a:outerShdw blurRad="38100" dist="38100" dir="2700000" algn="tl">
                <a:srgbClr val="000000">
                  <a:alpha val="43137"/>
                </a:srgbClr>
              </a:outerShdw>
            </a:effectLst>
          </a:endParaRPr>
        </a:p>
      </dgm:t>
    </dgm:pt>
    <dgm:pt modelId="{2031E26B-B9EF-47C4-B315-C8B53232A73E}" type="parTrans" cxnId="{E82C9E5B-A49F-441C-B6F4-128D9A2BEAC6}">
      <dgm:prSet/>
      <dgm:spPr/>
      <dgm:t>
        <a:bodyPr/>
        <a:lstStyle/>
        <a:p>
          <a:pPr algn="ctr"/>
          <a:endParaRPr lang="en-US"/>
        </a:p>
      </dgm:t>
    </dgm:pt>
    <dgm:pt modelId="{0EE3F856-1115-4BD8-8A29-351AD63D4E30}" type="sibTrans" cxnId="{E82C9E5B-A49F-441C-B6F4-128D9A2BEAC6}">
      <dgm:prSet/>
      <dgm:spPr/>
      <dgm:t>
        <a:bodyPr/>
        <a:lstStyle/>
        <a:p>
          <a:pPr algn="ctr"/>
          <a:endParaRPr lang="en-US"/>
        </a:p>
      </dgm:t>
    </dgm:pt>
    <dgm:pt modelId="{C6D2B8D3-AB78-49FF-9930-1BBAC8B3242B}" type="pres">
      <dgm:prSet presAssocID="{C6C9FD86-2BDE-45DB-988E-EFA0B31B8318}" presName="linear" presStyleCnt="0">
        <dgm:presLayoutVars>
          <dgm:animLvl val="lvl"/>
          <dgm:resizeHandles val="exact"/>
        </dgm:presLayoutVars>
      </dgm:prSet>
      <dgm:spPr/>
    </dgm:pt>
    <dgm:pt modelId="{A09282FF-D2AD-4EDD-A703-A383E9755273}" type="pres">
      <dgm:prSet presAssocID="{58C939B8-E92C-4531-9F10-E6238DF50C84}" presName="parentText" presStyleLbl="node1" presStyleIdx="0" presStyleCnt="1" custScaleY="272210">
        <dgm:presLayoutVars>
          <dgm:chMax val="0"/>
          <dgm:bulletEnabled val="1"/>
        </dgm:presLayoutVars>
      </dgm:prSet>
      <dgm:spPr/>
    </dgm:pt>
  </dgm:ptLst>
  <dgm:cxnLst>
    <dgm:cxn modelId="{25C42215-AE3F-4119-B892-29CD068B2BF9}" type="presOf" srcId="{C6C9FD86-2BDE-45DB-988E-EFA0B31B8318}" destId="{C6D2B8D3-AB78-49FF-9930-1BBAC8B3242B}" srcOrd="0" destOrd="0" presId="urn:microsoft.com/office/officeart/2005/8/layout/vList2"/>
    <dgm:cxn modelId="{E82C9E5B-A49F-441C-B6F4-128D9A2BEAC6}" srcId="{C6C9FD86-2BDE-45DB-988E-EFA0B31B8318}" destId="{58C939B8-E92C-4531-9F10-E6238DF50C84}" srcOrd="0" destOrd="0" parTransId="{2031E26B-B9EF-47C4-B315-C8B53232A73E}" sibTransId="{0EE3F856-1115-4BD8-8A29-351AD63D4E30}"/>
    <dgm:cxn modelId="{FECA13D2-3CBC-481B-9C9A-EA832E31D68A}" type="presOf" srcId="{58C939B8-E92C-4531-9F10-E6238DF50C84}" destId="{A09282FF-D2AD-4EDD-A703-A383E9755273}" srcOrd="0" destOrd="0" presId="urn:microsoft.com/office/officeart/2005/8/layout/vList2"/>
    <dgm:cxn modelId="{323063AB-D05F-4803-BF35-1ECAC0E962D5}" type="presParOf" srcId="{C6D2B8D3-AB78-49FF-9930-1BBAC8B3242B}" destId="{A09282FF-D2AD-4EDD-A703-A383E975527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1760E8-D17F-413F-B031-A9E6B833AC3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50F177D-EA0F-4E60-9419-C94B55A22837}">
      <dgm:prSet/>
      <dgm:spPr/>
      <dgm:t>
        <a:bodyPr/>
        <a:lstStyle/>
        <a:p>
          <a:pPr algn="ctr" rtl="1"/>
          <a:r>
            <a:rPr lang="en-US" b="1" dirty="0"/>
            <a:t>LACTATION  SUPPORT </a:t>
          </a:r>
          <a:endParaRPr lang="en-US" dirty="0"/>
        </a:p>
      </dgm:t>
    </dgm:pt>
    <dgm:pt modelId="{542FC0C1-DF56-4B2B-A1E6-7AD1C6815A52}" type="parTrans" cxnId="{E00C4AB3-9E38-4D7E-9C83-366137323975}">
      <dgm:prSet/>
      <dgm:spPr/>
      <dgm:t>
        <a:bodyPr/>
        <a:lstStyle/>
        <a:p>
          <a:endParaRPr lang="en-US"/>
        </a:p>
      </dgm:t>
    </dgm:pt>
    <dgm:pt modelId="{1CA8F5AE-B925-4D5F-9ABA-0F45890C36D6}" type="sibTrans" cxnId="{E00C4AB3-9E38-4D7E-9C83-366137323975}">
      <dgm:prSet/>
      <dgm:spPr/>
      <dgm:t>
        <a:bodyPr/>
        <a:lstStyle/>
        <a:p>
          <a:endParaRPr lang="en-US"/>
        </a:p>
      </dgm:t>
    </dgm:pt>
    <dgm:pt modelId="{4E71D959-CE95-4174-82C1-A6786819A3D5}" type="pres">
      <dgm:prSet presAssocID="{8F1760E8-D17F-413F-B031-A9E6B833AC38}" presName="linear" presStyleCnt="0">
        <dgm:presLayoutVars>
          <dgm:animLvl val="lvl"/>
          <dgm:resizeHandles val="exact"/>
        </dgm:presLayoutVars>
      </dgm:prSet>
      <dgm:spPr/>
    </dgm:pt>
    <dgm:pt modelId="{900503DD-8C42-44C4-8FAA-E0D17801579B}" type="pres">
      <dgm:prSet presAssocID="{550F177D-EA0F-4E60-9419-C94B55A22837}" presName="parentText" presStyleLbl="node1" presStyleIdx="0" presStyleCnt="1">
        <dgm:presLayoutVars>
          <dgm:chMax val="0"/>
          <dgm:bulletEnabled val="1"/>
        </dgm:presLayoutVars>
      </dgm:prSet>
      <dgm:spPr/>
    </dgm:pt>
  </dgm:ptLst>
  <dgm:cxnLst>
    <dgm:cxn modelId="{B98CAE12-A0F1-4B5E-B8A0-5D0B6C6B02EC}" type="presOf" srcId="{8F1760E8-D17F-413F-B031-A9E6B833AC38}" destId="{4E71D959-CE95-4174-82C1-A6786819A3D5}" srcOrd="0" destOrd="0" presId="urn:microsoft.com/office/officeart/2005/8/layout/vList2"/>
    <dgm:cxn modelId="{BC2BA920-E697-4DC5-96FC-F9DAA8B5AFFB}" type="presOf" srcId="{550F177D-EA0F-4E60-9419-C94B55A22837}" destId="{900503DD-8C42-44C4-8FAA-E0D17801579B}" srcOrd="0" destOrd="0" presId="urn:microsoft.com/office/officeart/2005/8/layout/vList2"/>
    <dgm:cxn modelId="{E00C4AB3-9E38-4D7E-9C83-366137323975}" srcId="{8F1760E8-D17F-413F-B031-A9E6B833AC38}" destId="{550F177D-EA0F-4E60-9419-C94B55A22837}" srcOrd="0" destOrd="0" parTransId="{542FC0C1-DF56-4B2B-A1E6-7AD1C6815A52}" sibTransId="{1CA8F5AE-B925-4D5F-9ABA-0F45890C36D6}"/>
    <dgm:cxn modelId="{3125A9C7-87B1-434C-A67B-123237B492CA}" type="presParOf" srcId="{4E71D959-CE95-4174-82C1-A6786819A3D5}" destId="{900503DD-8C42-44C4-8FAA-E0D17801579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B687435-2893-4658-964A-E02C279AE9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259711-BB51-471B-AFCE-E81DBDB1D388}">
      <dgm:prSet custT="1"/>
      <dgm:spPr/>
      <dgm:t>
        <a:bodyPr/>
        <a:lstStyle/>
        <a:p>
          <a:pPr algn="ctr" rtl="1"/>
          <a:r>
            <a:rPr lang="fa-IR" sz="3600" b="1" dirty="0">
              <a:solidFill>
                <a:schemeClr val="bg1"/>
              </a:solidFill>
              <a:effectLst>
                <a:outerShdw blurRad="38100" dist="38100" dir="2700000" algn="tl">
                  <a:srgbClr val="000000">
                    <a:alpha val="43137"/>
                  </a:srgbClr>
                </a:outerShdw>
              </a:effectLst>
              <a:cs typeface="B Nazanin" panose="00000400000000000000" pitchFamily="2" charset="-78"/>
            </a:rPr>
            <a:t>اقدامات مهم تغذیه با شیرمادر در نوزادان نارس نزدیک  به </a:t>
          </a:r>
          <a:r>
            <a:rPr lang="fa-IR" sz="3600" b="1" dirty="0" err="1">
              <a:solidFill>
                <a:schemeClr val="bg1"/>
              </a:solidFill>
              <a:effectLst>
                <a:outerShdw blurRad="38100" dist="38100" dir="2700000" algn="tl">
                  <a:srgbClr val="000000">
                    <a:alpha val="43137"/>
                  </a:srgbClr>
                </a:outerShdw>
              </a:effectLst>
              <a:cs typeface="B Nazanin" panose="00000400000000000000" pitchFamily="2" charset="-78"/>
            </a:rPr>
            <a:t>ترم</a:t>
          </a:r>
          <a:endParaRPr lang="en-US" sz="3600" dirty="0">
            <a:solidFill>
              <a:schemeClr val="bg1"/>
            </a:solidFill>
            <a:effectLst>
              <a:outerShdw blurRad="38100" dist="38100" dir="2700000" algn="tl">
                <a:srgbClr val="000000">
                  <a:alpha val="43137"/>
                </a:srgbClr>
              </a:outerShdw>
            </a:effectLst>
            <a:cs typeface="B Nazanin" panose="00000400000000000000" pitchFamily="2" charset="-78"/>
          </a:endParaRPr>
        </a:p>
      </dgm:t>
    </dgm:pt>
    <dgm:pt modelId="{73293F8E-E39C-4CDC-86DB-07CB9EDC5AAF}" type="parTrans" cxnId="{894A6AD2-4288-4475-B5E8-84F22D648AAC}">
      <dgm:prSet/>
      <dgm:spPr/>
      <dgm:t>
        <a:bodyPr/>
        <a:lstStyle/>
        <a:p>
          <a:endParaRPr lang="en-US" sz="2000"/>
        </a:p>
      </dgm:t>
    </dgm:pt>
    <dgm:pt modelId="{BC688D54-4D03-4418-9324-2B1396CD2A3A}" type="sibTrans" cxnId="{894A6AD2-4288-4475-B5E8-84F22D648AAC}">
      <dgm:prSet/>
      <dgm:spPr/>
      <dgm:t>
        <a:bodyPr/>
        <a:lstStyle/>
        <a:p>
          <a:endParaRPr lang="en-US" sz="2000"/>
        </a:p>
      </dgm:t>
    </dgm:pt>
    <dgm:pt modelId="{D7100E91-5190-4B30-967B-4B77C36B2B5B}" type="pres">
      <dgm:prSet presAssocID="{6B687435-2893-4658-964A-E02C279AE9B9}" presName="linear" presStyleCnt="0">
        <dgm:presLayoutVars>
          <dgm:animLvl val="lvl"/>
          <dgm:resizeHandles val="exact"/>
        </dgm:presLayoutVars>
      </dgm:prSet>
      <dgm:spPr/>
    </dgm:pt>
    <dgm:pt modelId="{442D2A7F-D59C-43D1-8208-D42AFC06CA1C}" type="pres">
      <dgm:prSet presAssocID="{37259711-BB51-471B-AFCE-E81DBDB1D388}" presName="parentText" presStyleLbl="node1" presStyleIdx="0" presStyleCnt="1" custScaleY="334430" custLinFactNeighborY="-263">
        <dgm:presLayoutVars>
          <dgm:chMax val="0"/>
          <dgm:bulletEnabled val="1"/>
        </dgm:presLayoutVars>
      </dgm:prSet>
      <dgm:spPr/>
    </dgm:pt>
  </dgm:ptLst>
  <dgm:cxnLst>
    <dgm:cxn modelId="{3BF7058B-A67D-4619-8DA0-0D5667AF6B93}" type="presOf" srcId="{37259711-BB51-471B-AFCE-E81DBDB1D388}" destId="{442D2A7F-D59C-43D1-8208-D42AFC06CA1C}" srcOrd="0" destOrd="0" presId="urn:microsoft.com/office/officeart/2005/8/layout/vList2"/>
    <dgm:cxn modelId="{894A6AD2-4288-4475-B5E8-84F22D648AAC}" srcId="{6B687435-2893-4658-964A-E02C279AE9B9}" destId="{37259711-BB51-471B-AFCE-E81DBDB1D388}" srcOrd="0" destOrd="0" parTransId="{73293F8E-E39C-4CDC-86DB-07CB9EDC5AAF}" sibTransId="{BC688D54-4D03-4418-9324-2B1396CD2A3A}"/>
    <dgm:cxn modelId="{73408ADB-6C24-4916-9547-351273A6AD69}" type="presOf" srcId="{6B687435-2893-4658-964A-E02C279AE9B9}" destId="{D7100E91-5190-4B30-967B-4B77C36B2B5B}" srcOrd="0" destOrd="0" presId="urn:microsoft.com/office/officeart/2005/8/layout/vList2"/>
    <dgm:cxn modelId="{11D2AABF-4258-4ACE-9D94-91C43D11E10A}" type="presParOf" srcId="{D7100E91-5190-4B30-967B-4B77C36B2B5B}" destId="{442D2A7F-D59C-43D1-8208-D42AFC06CA1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3600" b="1" dirty="0">
              <a:solidFill>
                <a:schemeClr val="bg1"/>
              </a:solidFill>
              <a:effectLst>
                <a:outerShdw blurRad="38100" dist="38100" dir="2700000" algn="tl">
                  <a:srgbClr val="000000">
                    <a:alpha val="43137"/>
                  </a:srgbClr>
                </a:outerShdw>
              </a:effectLst>
              <a:cs typeface="B Nazanin" panose="00000400000000000000" pitchFamily="2" charset="-78"/>
            </a:rPr>
            <a:t>تماس پوست به پوست مادر و نوزاد و شیردهی   زودهنگام و مکرر در طی ساعت اول</a:t>
          </a:r>
          <a:endParaRPr lang="en-US" sz="3600" dirty="0">
            <a:solidFill>
              <a:schemeClr val="bg1"/>
            </a:solidFill>
            <a:effectLst>
              <a:outerShdw blurRad="38100" dist="38100" dir="2700000" algn="tl">
                <a:srgbClr val="000000">
                  <a:alpha val="43137"/>
                </a:srgbClr>
              </a:outerShdw>
            </a:effectLst>
          </a:endParaRPr>
        </a:p>
      </dgm:t>
    </dgm:pt>
    <dgm:pt modelId="{6A270311-8EB8-433E-AE32-D28E55BE8B3F}" type="parTrans" cxnId="{5D6FB8ED-23F8-4A19-A06F-DF00AA985D00}">
      <dgm:prSet/>
      <dgm:spPr/>
      <dgm:t>
        <a:bodyPr/>
        <a:lstStyle/>
        <a:p>
          <a:endParaRPr lang="en-US" sz="3600"/>
        </a:p>
      </dgm:t>
    </dgm:pt>
    <dgm:pt modelId="{EFB39705-719E-410A-9E64-88F9C50679EF}" type="sibTrans" cxnId="{5D6FB8ED-23F8-4A19-A06F-DF00AA985D00}">
      <dgm:prSet/>
      <dgm:spPr/>
      <dgm:t>
        <a:bodyPr/>
        <a:lstStyle/>
        <a:p>
          <a:endParaRPr lang="en-US" sz="36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18017">
        <dgm:presLayoutVars>
          <dgm:chMax val="0"/>
          <dgm:bulletEnabled val="1"/>
        </dgm:presLayoutVars>
      </dgm:prSet>
      <dgm:spPr/>
    </dgm:pt>
  </dgm:ptLst>
  <dgm:cxnLst>
    <dgm:cxn modelId="{6C292908-C8E7-44FA-B5CA-84EAB413C4C0}" type="presOf" srcId="{1C627D2C-301D-4F51-8698-F82410384408}" destId="{FB80C8AF-006B-47CA-99F0-F7A6E22DC1C9}" srcOrd="0" destOrd="0" presId="urn:microsoft.com/office/officeart/2005/8/layout/vList2"/>
    <dgm:cxn modelId="{95C3608B-4A07-448F-AC25-7A3AF9F1C6AE}"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502AF724-4531-4B72-AC83-519E7640474D}"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4000" b="1" dirty="0">
              <a:solidFill>
                <a:schemeClr val="bg1"/>
              </a:solidFill>
              <a:effectLst>
                <a:outerShdw blurRad="38100" dist="38100" dir="2700000" algn="tl">
                  <a:srgbClr val="000000">
                    <a:alpha val="43137"/>
                  </a:srgbClr>
                </a:outerShdw>
              </a:effectLst>
              <a:cs typeface="B Nazanin" panose="00000400000000000000" pitchFamily="2" charset="-78"/>
            </a:rPr>
            <a:t>وضعیت مناسب برای شیردهی</a:t>
          </a:r>
        </a:p>
      </dgm:t>
    </dgm:pt>
    <dgm:pt modelId="{6A270311-8EB8-433E-AE32-D28E55BE8B3F}" type="parTrans" cxnId="{5D6FB8ED-23F8-4A19-A06F-DF00AA985D00}">
      <dgm:prSet/>
      <dgm:spPr/>
      <dgm:t>
        <a:bodyPr/>
        <a:lstStyle/>
        <a:p>
          <a:endParaRPr lang="en-US"/>
        </a:p>
      </dgm:t>
    </dgm:pt>
    <dgm:pt modelId="{EFB39705-719E-410A-9E64-88F9C50679EF}" type="sibTrans" cxnId="{5D6FB8ED-23F8-4A19-A06F-DF00AA985D00}">
      <dgm:prSet/>
      <dgm:spPr/>
      <dgm:t>
        <a:bodyPr/>
        <a:lstStyle/>
        <a:p>
          <a:endParaRPr lang="en-US"/>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LinFactNeighborX="126" custLinFactNeighborY="-7569">
        <dgm:presLayoutVars>
          <dgm:chMax val="0"/>
          <dgm:bulletEnabled val="1"/>
        </dgm:presLayoutVars>
      </dgm:prSet>
      <dgm:spPr/>
    </dgm:pt>
  </dgm:ptLst>
  <dgm:cxnLst>
    <dgm:cxn modelId="{7AFD351B-C25A-49E5-8AF3-9B2BE5A6D635}" type="presOf" srcId="{EFD2EDB6-33C8-45A3-B822-9ABE72EB662B}" destId="{41B786DD-A9A6-4E96-A16E-3A6F65D47054}" srcOrd="0" destOrd="0" presId="urn:microsoft.com/office/officeart/2005/8/layout/vList2"/>
    <dgm:cxn modelId="{AAD37380-57B3-48CF-B5EC-7D4A1FD740BD}" type="presOf" srcId="{1C627D2C-301D-4F51-8698-F82410384408}" destId="{FB80C8AF-006B-47CA-99F0-F7A6E22DC1C9}"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7BBE91F4-ABAB-4612-A717-3AB0F60CD266}"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3200" b="1" dirty="0">
              <a:effectLst>
                <a:outerShdw blurRad="38100" dist="38100" dir="2700000" algn="tl">
                  <a:srgbClr val="000000">
                    <a:alpha val="43137"/>
                  </a:srgbClr>
                </a:outerShdw>
              </a:effectLst>
              <a:cs typeface="B Nazanin" panose="00000400000000000000" pitchFamily="2" charset="-78"/>
            </a:rPr>
            <a:t>اهمیت وضعیت شیردهی در نوزاد نارس نزدیک به </a:t>
          </a:r>
          <a:r>
            <a:rPr lang="fa-IR" sz="3200" b="1" dirty="0" err="1">
              <a:effectLst>
                <a:outerShdw blurRad="38100" dist="38100" dir="2700000" algn="tl">
                  <a:srgbClr val="000000">
                    <a:alpha val="43137"/>
                  </a:srgbClr>
                </a:outerShdw>
              </a:effectLst>
              <a:cs typeface="B Nazanin" panose="00000400000000000000" pitchFamily="2" charset="-78"/>
            </a:rPr>
            <a:t>ترم</a:t>
          </a:r>
          <a:r>
            <a:rPr lang="fa-IR" sz="3200" b="1" dirty="0">
              <a:effectLst>
                <a:outerShdw blurRad="38100" dist="38100" dir="2700000" algn="tl">
                  <a:srgbClr val="000000">
                    <a:alpha val="43137"/>
                  </a:srgbClr>
                </a:outerShdw>
              </a:effectLst>
              <a:cs typeface="B Nazanin" panose="00000400000000000000" pitchFamily="2" charset="-78"/>
            </a:rPr>
            <a:t> </a:t>
          </a:r>
          <a:endParaRPr lang="en-US" sz="3200" b="1" dirty="0">
            <a:effectLst>
              <a:outerShdw blurRad="38100" dist="38100" dir="2700000" algn="tl">
                <a:srgbClr val="000000">
                  <a:alpha val="43137"/>
                </a:srgbClr>
              </a:outerShdw>
            </a:effectLst>
          </a:endParaRPr>
        </a:p>
      </dgm:t>
    </dgm:pt>
    <dgm:pt modelId="{6A270311-8EB8-433E-AE32-D28E55BE8B3F}" type="parTrans" cxnId="{5D6FB8ED-23F8-4A19-A06F-DF00AA985D00}">
      <dgm:prSet/>
      <dgm:spPr/>
      <dgm:t>
        <a:bodyPr/>
        <a:lstStyle/>
        <a:p>
          <a:endParaRPr lang="en-US" sz="1200"/>
        </a:p>
      </dgm:t>
    </dgm:pt>
    <dgm:pt modelId="{EFB39705-719E-410A-9E64-88F9C50679EF}" type="sibTrans" cxnId="{5D6FB8ED-23F8-4A19-A06F-DF00AA985D00}">
      <dgm:prSet/>
      <dgm:spPr/>
      <dgm:t>
        <a:bodyPr/>
        <a:lstStyle/>
        <a:p>
          <a:endParaRPr lang="en-US" sz="12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X="95629">
        <dgm:presLayoutVars>
          <dgm:chMax val="0"/>
          <dgm:bulletEnabled val="1"/>
        </dgm:presLayoutVars>
      </dgm:prSet>
      <dgm:spPr/>
    </dgm:pt>
  </dgm:ptLst>
  <dgm:cxnLst>
    <dgm:cxn modelId="{0E44AE10-51CA-443B-916F-6E9B7FFB3778}" type="presOf" srcId="{1C627D2C-301D-4F51-8698-F82410384408}" destId="{FB80C8AF-006B-47CA-99F0-F7A6E22DC1C9}" srcOrd="0" destOrd="0" presId="urn:microsoft.com/office/officeart/2005/8/layout/vList2"/>
    <dgm:cxn modelId="{849B4549-2980-435C-BE6B-FFD39E459E3A}"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8164848D-E255-480C-A3BE-6BDCF9355B95}"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3200" b="1" dirty="0">
              <a:solidFill>
                <a:schemeClr val="bg1"/>
              </a:solidFill>
              <a:effectLst>
                <a:outerShdw blurRad="38100" dist="38100" dir="2700000" algn="tl">
                  <a:srgbClr val="000000">
                    <a:alpha val="43137"/>
                  </a:srgbClr>
                </a:outerShdw>
              </a:effectLst>
              <a:cs typeface="B Nazanin" panose="00000400000000000000" pitchFamily="2" charset="-78"/>
            </a:rPr>
            <a:t>اطمینان از گرفتن صحیح پستان توسط نوزاد و مکیدن قوی او</a:t>
          </a:r>
          <a:r>
            <a:rPr lang="en-US" sz="2800" b="1" dirty="0">
              <a:solidFill>
                <a:schemeClr val="bg1"/>
              </a:solidFill>
              <a:effectLst>
                <a:outerShdw blurRad="38100" dist="38100" dir="2700000" algn="tl">
                  <a:srgbClr val="000000">
                    <a:alpha val="43137"/>
                  </a:srgbClr>
                </a:outerShdw>
              </a:effectLst>
              <a:cs typeface="B Nazanin" panose="00000400000000000000" pitchFamily="2" charset="-78"/>
            </a:rPr>
            <a:t> </a:t>
          </a:r>
          <a:endParaRPr lang="en-US" sz="2800" dirty="0">
            <a:solidFill>
              <a:schemeClr val="bg1"/>
            </a:solidFill>
            <a:effectLst>
              <a:outerShdw blurRad="38100" dist="38100" dir="2700000" algn="tl">
                <a:srgbClr val="000000">
                  <a:alpha val="43137"/>
                </a:srgbClr>
              </a:outerShdw>
            </a:effectLst>
          </a:endParaRPr>
        </a:p>
      </dgm:t>
    </dgm:pt>
    <dgm:pt modelId="{6A270311-8EB8-433E-AE32-D28E55BE8B3F}" type="parTrans" cxnId="{5D6FB8ED-23F8-4A19-A06F-DF00AA985D00}">
      <dgm:prSet/>
      <dgm:spPr/>
      <dgm:t>
        <a:bodyPr/>
        <a:lstStyle/>
        <a:p>
          <a:endParaRPr lang="en-US" sz="1100"/>
        </a:p>
      </dgm:t>
    </dgm:pt>
    <dgm:pt modelId="{EFB39705-719E-410A-9E64-88F9C50679EF}" type="sibTrans" cxnId="{5D6FB8ED-23F8-4A19-A06F-DF00AA985D00}">
      <dgm:prSet/>
      <dgm:spPr/>
      <dgm:t>
        <a:bodyPr/>
        <a:lstStyle/>
        <a:p>
          <a:endParaRPr lang="en-US" sz="11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95403" custLinFactNeighborY="-1168">
        <dgm:presLayoutVars>
          <dgm:chMax val="0"/>
          <dgm:bulletEnabled val="1"/>
        </dgm:presLayoutVars>
      </dgm:prSet>
      <dgm:spPr/>
    </dgm:pt>
  </dgm:ptLst>
  <dgm:cxnLst>
    <dgm:cxn modelId="{4A2C41A1-239A-4F28-AFE0-E1F017739619}"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4946C2FC-254C-433D-9199-CA0D72DD7C36}" type="presOf" srcId="{1C627D2C-301D-4F51-8698-F82410384408}" destId="{FB80C8AF-006B-47CA-99F0-F7A6E22DC1C9}" srcOrd="0" destOrd="0" presId="urn:microsoft.com/office/officeart/2005/8/layout/vList2"/>
    <dgm:cxn modelId="{A6D2491C-EE11-4D26-8CFA-E968D0DBF251}"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A330375-5999-43A4-94B2-6D881F8ADE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7B055D-E810-41D8-866A-FEAA62D52F96}">
      <dgm:prSet custT="1"/>
      <dgm:spPr/>
      <dgm:t>
        <a:bodyPr/>
        <a:lstStyle/>
        <a:p>
          <a:pPr algn="ctr" rtl="1"/>
          <a:r>
            <a:rPr lang="fa-IR" sz="3200" b="1" dirty="0">
              <a:solidFill>
                <a:schemeClr val="bg1"/>
              </a:solidFill>
              <a:effectLst>
                <a:outerShdw blurRad="38100" dist="38100" dir="2700000" algn="tl">
                  <a:srgbClr val="000000">
                    <a:alpha val="43137"/>
                  </a:srgbClr>
                </a:outerShdw>
              </a:effectLst>
              <a:cs typeface="B Nazanin" panose="00000400000000000000" pitchFamily="2" charset="-78"/>
            </a:rPr>
            <a:t>گرفتن صحیح پستان </a:t>
          </a:r>
          <a:r>
            <a:rPr lang="fa-IR" sz="3200" b="1" dirty="0">
              <a:effectLst>
                <a:outerShdw blurRad="38100" dist="38100" dir="2700000" algn="tl">
                  <a:srgbClr val="000000">
                    <a:alpha val="43137"/>
                  </a:srgbClr>
                </a:outerShdw>
              </a:effectLst>
              <a:cs typeface="B Nazanin" panose="00000400000000000000" pitchFamily="2" charset="-78"/>
            </a:rPr>
            <a:t>در نوزاد نارس نزدیک به </a:t>
          </a:r>
          <a:r>
            <a:rPr lang="fa-IR" sz="3200" b="1" dirty="0" err="1">
              <a:effectLst>
                <a:outerShdw blurRad="38100" dist="38100" dir="2700000" algn="tl">
                  <a:srgbClr val="000000">
                    <a:alpha val="43137"/>
                  </a:srgbClr>
                </a:outerShdw>
              </a:effectLst>
              <a:cs typeface="B Nazanin" panose="00000400000000000000" pitchFamily="2" charset="-78"/>
            </a:rPr>
            <a:t>ترم</a:t>
          </a:r>
          <a:r>
            <a:rPr lang="fa-IR" sz="3200" b="1" dirty="0">
              <a:effectLst>
                <a:outerShdw blurRad="38100" dist="38100" dir="2700000" algn="tl">
                  <a:srgbClr val="000000">
                    <a:alpha val="43137"/>
                  </a:srgbClr>
                </a:outerShdw>
              </a:effectLst>
              <a:cs typeface="B Nazanin" panose="00000400000000000000" pitchFamily="2" charset="-78"/>
            </a:rPr>
            <a:t> </a:t>
          </a:r>
          <a:endParaRPr lang="en-US" sz="3200" b="1" dirty="0">
            <a:effectLst>
              <a:outerShdw blurRad="38100" dist="38100" dir="2700000" algn="tl">
                <a:srgbClr val="000000">
                  <a:alpha val="43137"/>
                </a:srgbClr>
              </a:outerShdw>
            </a:effectLst>
            <a:cs typeface="B Nazanin" panose="00000400000000000000" pitchFamily="2" charset="-78"/>
          </a:endParaRPr>
        </a:p>
        <a:p>
          <a:pPr algn="ctr" rtl="1"/>
          <a:r>
            <a:rPr lang="fa-IR" sz="3200" b="1" dirty="0">
              <a:effectLst>
                <a:outerShdw blurRad="38100" dist="38100" dir="2700000" algn="tl">
                  <a:srgbClr val="000000">
                    <a:alpha val="43137"/>
                  </a:srgbClr>
                </a:outerShdw>
              </a:effectLst>
              <a:cs typeface="B Nazanin" panose="00000400000000000000" pitchFamily="2" charset="-78"/>
            </a:rPr>
            <a:t>(</a:t>
          </a:r>
          <a:r>
            <a:rPr lang="en-US" sz="3200" b="1" dirty="0">
              <a:solidFill>
                <a:srgbClr val="FFFF00"/>
              </a:solidFill>
              <a:effectLst>
                <a:outerShdw blurRad="38100" dist="38100" dir="2700000" algn="tl">
                  <a:srgbClr val="000000">
                    <a:alpha val="43137"/>
                  </a:srgbClr>
                </a:outerShdw>
              </a:effectLst>
              <a:cs typeface="B Nazanin" panose="00000400000000000000" pitchFamily="2" charset="-78"/>
            </a:rPr>
            <a:t>L</a:t>
          </a:r>
          <a:r>
            <a:rPr lang="en-US" sz="3200" b="1" dirty="0">
              <a:effectLst>
                <a:outerShdw blurRad="38100" dist="38100" dir="2700000" algn="tl">
                  <a:srgbClr val="000000">
                    <a:alpha val="43137"/>
                  </a:srgbClr>
                </a:outerShdw>
              </a:effectLst>
              <a:cs typeface="B Nazanin" panose="00000400000000000000" pitchFamily="2" charset="-78"/>
            </a:rPr>
            <a:t>ate </a:t>
          </a:r>
          <a:r>
            <a:rPr lang="en-US" sz="3200" b="1" dirty="0">
              <a:solidFill>
                <a:srgbClr val="FFFF00"/>
              </a:solidFill>
              <a:effectLst>
                <a:outerShdw blurRad="38100" dist="38100" dir="2700000" algn="tl">
                  <a:srgbClr val="000000">
                    <a:alpha val="43137"/>
                  </a:srgbClr>
                </a:outerShdw>
              </a:effectLst>
              <a:cs typeface="B Nazanin" panose="00000400000000000000" pitchFamily="2" charset="-78"/>
            </a:rPr>
            <a:t>P</a:t>
          </a:r>
          <a:r>
            <a:rPr lang="en-US" sz="3200" b="1" dirty="0">
              <a:effectLst>
                <a:outerShdw blurRad="38100" dist="38100" dir="2700000" algn="tl">
                  <a:srgbClr val="000000">
                    <a:alpha val="43137"/>
                  </a:srgbClr>
                </a:outerShdw>
              </a:effectLst>
              <a:cs typeface="B Nazanin" panose="00000400000000000000" pitchFamily="2" charset="-78"/>
            </a:rPr>
            <a:t>reterm </a:t>
          </a:r>
          <a:r>
            <a:rPr lang="en-US" sz="3200" b="1" dirty="0">
              <a:solidFill>
                <a:srgbClr val="FFFF00"/>
              </a:solidFill>
              <a:effectLst>
                <a:outerShdw blurRad="38100" dist="38100" dir="2700000" algn="tl">
                  <a:srgbClr val="000000">
                    <a:alpha val="43137"/>
                  </a:srgbClr>
                </a:outerShdw>
              </a:effectLst>
              <a:cs typeface="B Nazanin" panose="00000400000000000000" pitchFamily="2" charset="-78"/>
            </a:rPr>
            <a:t>I</a:t>
          </a:r>
          <a:r>
            <a:rPr lang="en-US" sz="3200" b="1" dirty="0">
              <a:effectLst>
                <a:outerShdw blurRad="38100" dist="38100" dir="2700000" algn="tl">
                  <a:srgbClr val="000000">
                    <a:alpha val="43137"/>
                  </a:srgbClr>
                </a:outerShdw>
              </a:effectLst>
              <a:cs typeface="B Nazanin" panose="00000400000000000000" pitchFamily="2" charset="-78"/>
            </a:rPr>
            <a:t>nfants </a:t>
          </a:r>
          <a:r>
            <a:rPr lang="fa-IR" sz="3200" b="1" dirty="0">
              <a:effectLst>
                <a:outerShdw blurRad="38100" dist="38100" dir="2700000" algn="tl">
                  <a:srgbClr val="000000">
                    <a:alpha val="43137"/>
                  </a:srgbClr>
                </a:outerShdw>
              </a:effectLst>
              <a:cs typeface="B Nazanin" panose="00000400000000000000" pitchFamily="2" charset="-78"/>
            </a:rPr>
            <a:t>)</a:t>
          </a:r>
          <a:endParaRPr lang="en-US" sz="3200" b="1" dirty="0">
            <a:effectLst>
              <a:outerShdw blurRad="38100" dist="38100" dir="2700000" algn="tl">
                <a:srgbClr val="000000">
                  <a:alpha val="43137"/>
                </a:srgbClr>
              </a:outerShdw>
            </a:effectLst>
            <a:cs typeface="B Nazanin" panose="00000400000000000000" pitchFamily="2" charset="-78"/>
          </a:endParaRPr>
        </a:p>
      </dgm:t>
    </dgm:pt>
    <dgm:pt modelId="{CBD7CE10-CF7B-4EA5-9F38-4B3196634FE0}" type="parTrans" cxnId="{48673700-C2E9-4BF0-83B7-25A64D3EAF44}">
      <dgm:prSet/>
      <dgm:spPr/>
      <dgm:t>
        <a:bodyPr/>
        <a:lstStyle/>
        <a:p>
          <a:pPr algn="ctr"/>
          <a:endParaRPr lang="en-US" sz="3200">
            <a:effectLst>
              <a:outerShdw blurRad="38100" dist="38100" dir="2700000" algn="tl">
                <a:srgbClr val="000000">
                  <a:alpha val="43137"/>
                </a:srgbClr>
              </a:outerShdw>
            </a:effectLst>
          </a:endParaRPr>
        </a:p>
      </dgm:t>
    </dgm:pt>
    <dgm:pt modelId="{EBC33343-3F63-4160-BD02-C36E83E4C283}" type="sibTrans" cxnId="{48673700-C2E9-4BF0-83B7-25A64D3EAF44}">
      <dgm:prSet/>
      <dgm:spPr/>
      <dgm:t>
        <a:bodyPr/>
        <a:lstStyle/>
        <a:p>
          <a:pPr algn="ctr"/>
          <a:endParaRPr lang="en-US" sz="3200">
            <a:effectLst>
              <a:outerShdw blurRad="38100" dist="38100" dir="2700000" algn="tl">
                <a:srgbClr val="000000">
                  <a:alpha val="43137"/>
                </a:srgbClr>
              </a:outerShdw>
            </a:effectLst>
          </a:endParaRPr>
        </a:p>
      </dgm:t>
    </dgm:pt>
    <dgm:pt modelId="{F8605D1C-7116-487D-A8A4-F5BB9513D48E}" type="pres">
      <dgm:prSet presAssocID="{0A330375-5999-43A4-94B2-6D881F8ADEC6}" presName="linear" presStyleCnt="0">
        <dgm:presLayoutVars>
          <dgm:animLvl val="lvl"/>
          <dgm:resizeHandles val="exact"/>
        </dgm:presLayoutVars>
      </dgm:prSet>
      <dgm:spPr/>
    </dgm:pt>
    <dgm:pt modelId="{BF89DB08-8782-47A7-9B68-8E3963F8681B}" type="pres">
      <dgm:prSet presAssocID="{3B7B055D-E810-41D8-866A-FEAA62D52F96}" presName="parentText" presStyleLbl="node1" presStyleIdx="0" presStyleCnt="1" custScaleY="342749" custLinFactNeighborX="264" custLinFactNeighborY="5464">
        <dgm:presLayoutVars>
          <dgm:chMax val="0"/>
          <dgm:bulletEnabled val="1"/>
        </dgm:presLayoutVars>
      </dgm:prSet>
      <dgm:spPr/>
    </dgm:pt>
  </dgm:ptLst>
  <dgm:cxnLst>
    <dgm:cxn modelId="{48673700-C2E9-4BF0-83B7-25A64D3EAF44}" srcId="{0A330375-5999-43A4-94B2-6D881F8ADEC6}" destId="{3B7B055D-E810-41D8-866A-FEAA62D52F96}" srcOrd="0" destOrd="0" parTransId="{CBD7CE10-CF7B-4EA5-9F38-4B3196634FE0}" sibTransId="{EBC33343-3F63-4160-BD02-C36E83E4C283}"/>
    <dgm:cxn modelId="{BF3CBBA7-7098-40D8-B076-E0BAA4432875}" type="presOf" srcId="{3B7B055D-E810-41D8-866A-FEAA62D52F96}" destId="{BF89DB08-8782-47A7-9B68-8E3963F8681B}" srcOrd="0" destOrd="0" presId="urn:microsoft.com/office/officeart/2005/8/layout/vList2"/>
    <dgm:cxn modelId="{F75727EE-D29C-4D98-B0C0-2CCD6BBB20E1}" type="presOf" srcId="{0A330375-5999-43A4-94B2-6D881F8ADEC6}" destId="{F8605D1C-7116-487D-A8A4-F5BB9513D48E}" srcOrd="0" destOrd="0" presId="urn:microsoft.com/office/officeart/2005/8/layout/vList2"/>
    <dgm:cxn modelId="{3E6648B5-BFE5-4693-91E9-06A8ABD3848E}" type="presParOf" srcId="{F8605D1C-7116-487D-A8A4-F5BB9513D48E}" destId="{BF89DB08-8782-47A7-9B68-8E3963F8681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853CB2A-E847-48AE-A06E-55230FE1D8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1CA98F6-6A94-4729-AE01-039AD70F11A1}" type="pres">
      <dgm:prSet presAssocID="{8853CB2A-E847-48AE-A06E-55230FE1D881}" presName="linear" presStyleCnt="0">
        <dgm:presLayoutVars>
          <dgm:animLvl val="lvl"/>
          <dgm:resizeHandles val="exact"/>
        </dgm:presLayoutVars>
      </dgm:prSet>
      <dgm:spPr/>
    </dgm:pt>
  </dgm:ptLst>
  <dgm:cxnLst>
    <dgm:cxn modelId="{6295423D-8EA8-4CD1-BE37-7297DCF3A0C7}" type="presOf" srcId="{8853CB2A-E847-48AE-A06E-55230FE1D881}" destId="{31CA98F6-6A94-4729-AE01-039AD70F11A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A0C7C1-EC0E-47BF-B02D-76068252E0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CAD187F-8E6E-43B1-AF6F-9FFD6F49EBC7}">
      <dgm:prSet custT="1"/>
      <dgm:spPr/>
      <dgm:t>
        <a:bodyPr/>
        <a:lstStyle/>
        <a:p>
          <a:pPr algn="ctr" rtl="1"/>
          <a:r>
            <a:rPr lang="en-US" sz="2400" b="1" dirty="0">
              <a:effectLst>
                <a:outerShdw blurRad="38100" dist="38100" dir="2700000" algn="tl">
                  <a:srgbClr val="000000">
                    <a:alpha val="43137"/>
                  </a:srgbClr>
                </a:outerShdw>
              </a:effectLst>
            </a:rPr>
            <a:t>The Challenge of Breastfeeding the Late Preterm and the Early-Term Infant</a:t>
          </a:r>
          <a:r>
            <a:rPr lang="fa-IR" sz="2400" b="1" dirty="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dgm:t>
    </dgm:pt>
    <dgm:pt modelId="{BE883A9D-56D4-4C1D-9710-84A0A9854877}" type="parTrans" cxnId="{06890689-CFC0-48D5-8FE2-A5FF9173C2BB}">
      <dgm:prSet/>
      <dgm:spPr/>
      <dgm:t>
        <a:bodyPr/>
        <a:lstStyle/>
        <a:p>
          <a:endParaRPr lang="en-US" sz="2000"/>
        </a:p>
      </dgm:t>
    </dgm:pt>
    <dgm:pt modelId="{7D81EA9C-09A9-4F10-AE0D-0F458AC39EDB}" type="sibTrans" cxnId="{06890689-CFC0-48D5-8FE2-A5FF9173C2BB}">
      <dgm:prSet/>
      <dgm:spPr/>
      <dgm:t>
        <a:bodyPr/>
        <a:lstStyle/>
        <a:p>
          <a:endParaRPr lang="en-US" sz="2000"/>
        </a:p>
      </dgm:t>
    </dgm:pt>
    <dgm:pt modelId="{51507532-BB8D-4FE9-B7DC-8811F8A4A888}" type="pres">
      <dgm:prSet presAssocID="{8BA0C7C1-EC0E-47BF-B02D-76068252E04A}" presName="linear" presStyleCnt="0">
        <dgm:presLayoutVars>
          <dgm:animLvl val="lvl"/>
          <dgm:resizeHandles val="exact"/>
        </dgm:presLayoutVars>
      </dgm:prSet>
      <dgm:spPr/>
    </dgm:pt>
    <dgm:pt modelId="{335D40C5-A181-4219-9E62-DAD4C9082F5B}" type="pres">
      <dgm:prSet presAssocID="{0CAD187F-8E6E-43B1-AF6F-9FFD6F49EBC7}" presName="parentText" presStyleLbl="node1" presStyleIdx="0" presStyleCnt="1" custScaleY="335765">
        <dgm:presLayoutVars>
          <dgm:chMax val="0"/>
          <dgm:bulletEnabled val="1"/>
        </dgm:presLayoutVars>
      </dgm:prSet>
      <dgm:spPr/>
    </dgm:pt>
  </dgm:ptLst>
  <dgm:cxnLst>
    <dgm:cxn modelId="{02A8BF3F-9E3E-486E-A6FC-2C4802854367}" type="presOf" srcId="{0CAD187F-8E6E-43B1-AF6F-9FFD6F49EBC7}" destId="{335D40C5-A181-4219-9E62-DAD4C9082F5B}" srcOrd="0" destOrd="0" presId="urn:microsoft.com/office/officeart/2005/8/layout/vList2"/>
    <dgm:cxn modelId="{7AD67465-03DA-4A6A-964D-3E137073CF18}" type="presOf" srcId="{8BA0C7C1-EC0E-47BF-B02D-76068252E04A}" destId="{51507532-BB8D-4FE9-B7DC-8811F8A4A888}" srcOrd="0" destOrd="0" presId="urn:microsoft.com/office/officeart/2005/8/layout/vList2"/>
    <dgm:cxn modelId="{06890689-CFC0-48D5-8FE2-A5FF9173C2BB}" srcId="{8BA0C7C1-EC0E-47BF-B02D-76068252E04A}" destId="{0CAD187F-8E6E-43B1-AF6F-9FFD6F49EBC7}" srcOrd="0" destOrd="0" parTransId="{BE883A9D-56D4-4C1D-9710-84A0A9854877}" sibTransId="{7D81EA9C-09A9-4F10-AE0D-0F458AC39EDB}"/>
    <dgm:cxn modelId="{3296B84C-9BCE-4170-BA51-923EA1964142}" type="presParOf" srcId="{51507532-BB8D-4FE9-B7DC-8811F8A4A888}" destId="{335D40C5-A181-4219-9E62-DAD4C9082F5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2DD5648-EB48-4338-964D-24E067C2C4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FEA6669-357D-4B4E-AF44-E1FAD195C85C}">
      <dgm:prSet custT="1"/>
      <dgm:spPr/>
      <dgm:t>
        <a:bodyPr/>
        <a:lstStyle/>
        <a:p>
          <a:pPr algn="ctr" rtl="1"/>
          <a:r>
            <a:rPr lang="en-US" sz="3200" b="1" dirty="0">
              <a:effectLst>
                <a:outerShdw blurRad="38100" dist="38100" dir="2700000" algn="tl">
                  <a:srgbClr val="000000">
                    <a:alpha val="43137"/>
                  </a:srgbClr>
                </a:outerShdw>
              </a:effectLst>
            </a:rPr>
            <a:t>THE NIPPLE SHIELD DILEMMA:</a:t>
          </a:r>
        </a:p>
        <a:p>
          <a:pPr algn="ctr" rtl="1"/>
          <a:r>
            <a:rPr lang="en-US" sz="3200" b="1" dirty="0">
              <a:effectLst>
                <a:outerShdw blurRad="38100" dist="38100" dir="2700000" algn="tl">
                  <a:srgbClr val="000000">
                    <a:alpha val="43137"/>
                  </a:srgbClr>
                </a:outerShdw>
              </a:effectLst>
            </a:rPr>
            <a:t> TO USE OR NOT TO USE</a:t>
          </a:r>
          <a:endParaRPr lang="en-US" sz="3200" dirty="0">
            <a:effectLst>
              <a:outerShdw blurRad="38100" dist="38100" dir="2700000" algn="tl">
                <a:srgbClr val="000000">
                  <a:alpha val="43137"/>
                </a:srgbClr>
              </a:outerShdw>
            </a:effectLst>
          </a:endParaRPr>
        </a:p>
      </dgm:t>
    </dgm:pt>
    <dgm:pt modelId="{22FD9D7F-F85B-41E5-86AB-63256AC74348}" type="parTrans" cxnId="{C662E655-3DF0-48A2-8620-B83A1DAB0086}">
      <dgm:prSet/>
      <dgm:spPr/>
      <dgm:t>
        <a:bodyPr/>
        <a:lstStyle/>
        <a:p>
          <a:endParaRPr lang="en-US" sz="3600">
            <a:effectLst>
              <a:outerShdw blurRad="38100" dist="38100" dir="2700000" algn="tl">
                <a:srgbClr val="000000">
                  <a:alpha val="43137"/>
                </a:srgbClr>
              </a:outerShdw>
            </a:effectLst>
          </a:endParaRPr>
        </a:p>
      </dgm:t>
    </dgm:pt>
    <dgm:pt modelId="{1FF7CA69-C9B0-4395-A008-C1E9F5E40C2E}" type="sibTrans" cxnId="{C662E655-3DF0-48A2-8620-B83A1DAB0086}">
      <dgm:prSet/>
      <dgm:spPr/>
      <dgm:t>
        <a:bodyPr/>
        <a:lstStyle/>
        <a:p>
          <a:endParaRPr lang="en-US" sz="3600">
            <a:effectLst>
              <a:outerShdw blurRad="38100" dist="38100" dir="2700000" algn="tl">
                <a:srgbClr val="000000">
                  <a:alpha val="43137"/>
                </a:srgbClr>
              </a:outerShdw>
            </a:effectLst>
          </a:endParaRPr>
        </a:p>
      </dgm:t>
    </dgm:pt>
    <dgm:pt modelId="{53095D05-9137-4B7C-85C2-D0CAE3858F62}" type="pres">
      <dgm:prSet presAssocID="{A2DD5648-EB48-4338-964D-24E067C2C48E}" presName="linear" presStyleCnt="0">
        <dgm:presLayoutVars>
          <dgm:animLvl val="lvl"/>
          <dgm:resizeHandles val="exact"/>
        </dgm:presLayoutVars>
      </dgm:prSet>
      <dgm:spPr/>
    </dgm:pt>
    <dgm:pt modelId="{829FC3BC-9F8B-4023-BA3A-FA5C9950C2C9}" type="pres">
      <dgm:prSet presAssocID="{DFEA6669-357D-4B4E-AF44-E1FAD195C85C}" presName="parentText" presStyleLbl="node1" presStyleIdx="0" presStyleCnt="1" custScaleY="272896">
        <dgm:presLayoutVars>
          <dgm:chMax val="0"/>
          <dgm:bulletEnabled val="1"/>
        </dgm:presLayoutVars>
      </dgm:prSet>
      <dgm:spPr/>
    </dgm:pt>
  </dgm:ptLst>
  <dgm:cxnLst>
    <dgm:cxn modelId="{432E0210-8A7E-4901-917A-D04E056AF1C7}" type="presOf" srcId="{DFEA6669-357D-4B4E-AF44-E1FAD195C85C}" destId="{829FC3BC-9F8B-4023-BA3A-FA5C9950C2C9}" srcOrd="0" destOrd="0" presId="urn:microsoft.com/office/officeart/2005/8/layout/vList2"/>
    <dgm:cxn modelId="{B8ABE366-1D6F-4712-80D6-BE63B8C53785}" type="presOf" srcId="{A2DD5648-EB48-4338-964D-24E067C2C48E}" destId="{53095D05-9137-4B7C-85C2-D0CAE3858F62}" srcOrd="0" destOrd="0" presId="urn:microsoft.com/office/officeart/2005/8/layout/vList2"/>
    <dgm:cxn modelId="{C662E655-3DF0-48A2-8620-B83A1DAB0086}" srcId="{A2DD5648-EB48-4338-964D-24E067C2C48E}" destId="{DFEA6669-357D-4B4E-AF44-E1FAD195C85C}" srcOrd="0" destOrd="0" parTransId="{22FD9D7F-F85B-41E5-86AB-63256AC74348}" sibTransId="{1FF7CA69-C9B0-4395-A008-C1E9F5E40C2E}"/>
    <dgm:cxn modelId="{F5361ABB-F2A7-4152-8A99-1DE0F94B5BDA}" type="presParOf" srcId="{53095D05-9137-4B7C-85C2-D0CAE3858F62}" destId="{829FC3BC-9F8B-4023-BA3A-FA5C9950C2C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8E53D20-5D7F-4595-A219-25E532234DA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EF6C30-D885-4940-A843-E407FE5FABC3}">
      <dgm:prSet/>
      <dgm:spPr/>
      <dgm:t>
        <a:bodyPr/>
        <a:lstStyle/>
        <a:p>
          <a:pPr rtl="1"/>
          <a:r>
            <a:rPr lang="en-US" dirty="0">
              <a:effectLst>
                <a:outerShdw blurRad="38100" dist="38100" dir="2700000" algn="tl">
                  <a:srgbClr val="000000">
                    <a:alpha val="43137"/>
                  </a:srgbClr>
                </a:outerShdw>
              </a:effectLst>
            </a:rPr>
            <a:t>ULTRATHIN NIPPLE SHIELDS</a:t>
          </a:r>
        </a:p>
      </dgm:t>
    </dgm:pt>
    <dgm:pt modelId="{8C9B42ED-BC77-4C1E-B466-4399495B2E90}" type="parTrans" cxnId="{760F6795-4140-4E8F-A6AC-BB2B1EADAD6B}">
      <dgm:prSet/>
      <dgm:spPr/>
      <dgm:t>
        <a:bodyPr/>
        <a:lstStyle/>
        <a:p>
          <a:endParaRPr lang="en-US"/>
        </a:p>
      </dgm:t>
    </dgm:pt>
    <dgm:pt modelId="{00B8D386-BE80-4A43-9060-AB6829916A30}" type="sibTrans" cxnId="{760F6795-4140-4E8F-A6AC-BB2B1EADAD6B}">
      <dgm:prSet/>
      <dgm:spPr/>
      <dgm:t>
        <a:bodyPr/>
        <a:lstStyle/>
        <a:p>
          <a:endParaRPr lang="en-US"/>
        </a:p>
      </dgm:t>
    </dgm:pt>
    <dgm:pt modelId="{05B19FA3-436B-42EF-BEAE-1F474CFCD728}" type="pres">
      <dgm:prSet presAssocID="{88E53D20-5D7F-4595-A219-25E532234DAF}" presName="linear" presStyleCnt="0">
        <dgm:presLayoutVars>
          <dgm:animLvl val="lvl"/>
          <dgm:resizeHandles val="exact"/>
        </dgm:presLayoutVars>
      </dgm:prSet>
      <dgm:spPr/>
    </dgm:pt>
    <dgm:pt modelId="{51AA153F-6594-4BAC-9444-F3E51EE3FB4A}" type="pres">
      <dgm:prSet presAssocID="{7DEF6C30-D885-4940-A843-E407FE5FABC3}" presName="parentText" presStyleLbl="node1" presStyleIdx="0" presStyleCnt="1">
        <dgm:presLayoutVars>
          <dgm:chMax val="0"/>
          <dgm:bulletEnabled val="1"/>
        </dgm:presLayoutVars>
      </dgm:prSet>
      <dgm:spPr/>
    </dgm:pt>
  </dgm:ptLst>
  <dgm:cxnLst>
    <dgm:cxn modelId="{5F4B9A3E-77FE-4405-B800-6B448BF3F294}" type="presOf" srcId="{7DEF6C30-D885-4940-A843-E407FE5FABC3}" destId="{51AA153F-6594-4BAC-9444-F3E51EE3FB4A}" srcOrd="0" destOrd="0" presId="urn:microsoft.com/office/officeart/2005/8/layout/vList2"/>
    <dgm:cxn modelId="{7A23A862-8FE1-4E5E-B4FF-62FCF28B6134}" type="presOf" srcId="{88E53D20-5D7F-4595-A219-25E532234DAF}" destId="{05B19FA3-436B-42EF-BEAE-1F474CFCD728}" srcOrd="0" destOrd="0" presId="urn:microsoft.com/office/officeart/2005/8/layout/vList2"/>
    <dgm:cxn modelId="{760F6795-4140-4E8F-A6AC-BB2B1EADAD6B}" srcId="{88E53D20-5D7F-4595-A219-25E532234DAF}" destId="{7DEF6C30-D885-4940-A843-E407FE5FABC3}" srcOrd="0" destOrd="0" parTransId="{8C9B42ED-BC77-4C1E-B466-4399495B2E90}" sibTransId="{00B8D386-BE80-4A43-9060-AB6829916A30}"/>
    <dgm:cxn modelId="{AD25F919-0DD4-426C-B987-A446FD071A72}" type="presParOf" srcId="{05B19FA3-436B-42EF-BEAE-1F474CFCD728}" destId="{51AA153F-6594-4BAC-9444-F3E51EE3FB4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3200" b="1" dirty="0">
              <a:solidFill>
                <a:schemeClr val="bg1"/>
              </a:solidFill>
              <a:effectLst>
                <a:outerShdw blurRad="38100" dist="38100" dir="2700000" algn="tl">
                  <a:srgbClr val="000000">
                    <a:alpha val="43137"/>
                  </a:srgbClr>
                </a:outerShdw>
              </a:effectLst>
              <a:cs typeface="B Nazanin" panose="00000400000000000000" pitchFamily="2" charset="-78"/>
            </a:rPr>
            <a:t>استفاده از محافظ نوک پستان ممکن است ضروری باشد</a:t>
          </a:r>
          <a:endParaRPr lang="en-US" sz="3200" dirty="0">
            <a:solidFill>
              <a:schemeClr val="bg1"/>
            </a:solidFill>
            <a:effectLst>
              <a:outerShdw blurRad="38100" dist="38100" dir="2700000" algn="tl">
                <a:srgbClr val="000000">
                  <a:alpha val="43137"/>
                </a:srgbClr>
              </a:outerShdw>
            </a:effectLst>
          </a:endParaRPr>
        </a:p>
      </dgm:t>
    </dgm:pt>
    <dgm:pt modelId="{6A270311-8EB8-433E-AE32-D28E55BE8B3F}" type="parTrans" cxnId="{5D6FB8ED-23F8-4A19-A06F-DF00AA985D00}">
      <dgm:prSet/>
      <dgm:spPr/>
      <dgm:t>
        <a:bodyPr/>
        <a:lstStyle/>
        <a:p>
          <a:endParaRPr lang="en-US" sz="1200"/>
        </a:p>
      </dgm:t>
    </dgm:pt>
    <dgm:pt modelId="{EFB39705-719E-410A-9E64-88F9C50679EF}" type="sibTrans" cxnId="{5D6FB8ED-23F8-4A19-A06F-DF00AA985D00}">
      <dgm:prSet/>
      <dgm:spPr/>
      <dgm:t>
        <a:bodyPr/>
        <a:lstStyle/>
        <a:p>
          <a:endParaRPr lang="en-US" sz="12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dgm:presLayoutVars>
          <dgm:chMax val="0"/>
          <dgm:bulletEnabled val="1"/>
        </dgm:presLayoutVars>
      </dgm:prSet>
      <dgm:spPr/>
    </dgm:pt>
  </dgm:ptLst>
  <dgm:cxnLst>
    <dgm:cxn modelId="{D12EAD1B-7CF8-4EEE-997A-55D444B7633B}" type="presOf" srcId="{EFD2EDB6-33C8-45A3-B822-9ABE72EB662B}" destId="{41B786DD-A9A6-4E96-A16E-3A6F65D47054}" srcOrd="0" destOrd="0" presId="urn:microsoft.com/office/officeart/2005/8/layout/vList2"/>
    <dgm:cxn modelId="{D8CC40CA-5560-40AE-86DE-EAEAB6CB3410}" type="presOf" srcId="{1C627D2C-301D-4F51-8698-F82410384408}" destId="{FB80C8AF-006B-47CA-99F0-F7A6E22DC1C9}"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6A64C62B-E630-4A03-9E70-8D29CBF2C702}"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2784223-8084-4D87-89B6-81B8E8D675B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99068E0-F671-4317-9076-BE9BBD9BEC9D}">
      <dgm:prSet/>
      <dgm:spPr/>
      <dgm:t>
        <a:bodyPr/>
        <a:lstStyle/>
        <a:p>
          <a:pPr algn="ctr" rtl="1"/>
          <a:r>
            <a:rPr lang="de-DE" b="1" u="sng" dirty="0">
              <a:effectLst>
                <a:outerShdw blurRad="38100" dist="38100" dir="2700000" algn="tl">
                  <a:srgbClr val="000000">
                    <a:alpha val="43137"/>
                  </a:srgbClr>
                </a:outerShdw>
              </a:effectLst>
            </a:rPr>
            <a:t>Optimal attachment technique </a:t>
          </a:r>
          <a:r>
            <a:rPr lang="de-DE" b="1" dirty="0">
              <a:effectLst>
                <a:outerShdw blurRad="38100" dist="38100" dir="2700000" algn="tl">
                  <a:srgbClr val="000000">
                    <a:alpha val="43137"/>
                  </a:srgbClr>
                </a:outerShdw>
              </a:effectLst>
            </a:rPr>
            <a:t>during the use of a nipple shield</a:t>
          </a:r>
          <a:endParaRPr lang="en-US" dirty="0">
            <a:effectLst>
              <a:outerShdw blurRad="38100" dist="38100" dir="2700000" algn="tl">
                <a:srgbClr val="000000">
                  <a:alpha val="43137"/>
                </a:srgbClr>
              </a:outerShdw>
            </a:effectLst>
          </a:endParaRPr>
        </a:p>
      </dgm:t>
    </dgm:pt>
    <dgm:pt modelId="{F523C544-9953-4C76-B023-A51076A09926}" type="parTrans" cxnId="{00A32E0B-95EC-4EAC-B081-F681081FC7C1}">
      <dgm:prSet/>
      <dgm:spPr/>
      <dgm:t>
        <a:bodyPr/>
        <a:lstStyle/>
        <a:p>
          <a:pPr algn="ctr"/>
          <a:endParaRPr lang="en-US"/>
        </a:p>
      </dgm:t>
    </dgm:pt>
    <dgm:pt modelId="{2CA99E7E-3DE2-4D9A-A1D4-53AF34563F95}" type="sibTrans" cxnId="{00A32E0B-95EC-4EAC-B081-F681081FC7C1}">
      <dgm:prSet/>
      <dgm:spPr/>
      <dgm:t>
        <a:bodyPr/>
        <a:lstStyle/>
        <a:p>
          <a:pPr algn="ctr"/>
          <a:endParaRPr lang="en-US"/>
        </a:p>
      </dgm:t>
    </dgm:pt>
    <dgm:pt modelId="{FD0F7ED5-0541-4C23-A613-1B1C752D156B}" type="pres">
      <dgm:prSet presAssocID="{D2784223-8084-4D87-89B6-81B8E8D675B2}" presName="linear" presStyleCnt="0">
        <dgm:presLayoutVars>
          <dgm:animLvl val="lvl"/>
          <dgm:resizeHandles val="exact"/>
        </dgm:presLayoutVars>
      </dgm:prSet>
      <dgm:spPr/>
    </dgm:pt>
    <dgm:pt modelId="{C14F37DB-EF57-47F0-8D72-C3C3595052F2}" type="pres">
      <dgm:prSet presAssocID="{499068E0-F671-4317-9076-BE9BBD9BEC9D}" presName="parentText" presStyleLbl="node1" presStyleIdx="0" presStyleCnt="1">
        <dgm:presLayoutVars>
          <dgm:chMax val="0"/>
          <dgm:bulletEnabled val="1"/>
        </dgm:presLayoutVars>
      </dgm:prSet>
      <dgm:spPr/>
    </dgm:pt>
  </dgm:ptLst>
  <dgm:cxnLst>
    <dgm:cxn modelId="{00A32E0B-95EC-4EAC-B081-F681081FC7C1}" srcId="{D2784223-8084-4D87-89B6-81B8E8D675B2}" destId="{499068E0-F671-4317-9076-BE9BBD9BEC9D}" srcOrd="0" destOrd="0" parTransId="{F523C544-9953-4C76-B023-A51076A09926}" sibTransId="{2CA99E7E-3DE2-4D9A-A1D4-53AF34563F95}"/>
    <dgm:cxn modelId="{E639F20F-269B-403B-A61B-330D8F08BCA6}" type="presOf" srcId="{499068E0-F671-4317-9076-BE9BBD9BEC9D}" destId="{C14F37DB-EF57-47F0-8D72-C3C3595052F2}" srcOrd="0" destOrd="0" presId="urn:microsoft.com/office/officeart/2005/8/layout/vList2"/>
    <dgm:cxn modelId="{9877E1A4-A108-4753-8308-69A902E07B42}" type="presOf" srcId="{D2784223-8084-4D87-89B6-81B8E8D675B2}" destId="{FD0F7ED5-0541-4C23-A613-1B1C752D156B}" srcOrd="0" destOrd="0" presId="urn:microsoft.com/office/officeart/2005/8/layout/vList2"/>
    <dgm:cxn modelId="{62BB872A-CBF2-4E6E-B6B6-111331120A36}" type="presParOf" srcId="{FD0F7ED5-0541-4C23-A613-1B1C752D156B}" destId="{C14F37DB-EF57-47F0-8D72-C3C3595052F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22C83D6-47BD-44D2-A9F7-252BEF86413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9113D81-12E5-4426-8EFC-E778BCE635C3}">
      <dgm:prSet/>
      <dgm:spPr/>
      <dgm:t>
        <a:bodyPr/>
        <a:lstStyle/>
        <a:p>
          <a:pPr rtl="1"/>
          <a:r>
            <a:rPr lang="de-DE" b="1" dirty="0">
              <a:effectLst>
                <a:outerShdw blurRad="38100" dist="38100" dir="2700000" algn="tl">
                  <a:srgbClr val="000000">
                    <a:alpha val="43137"/>
                  </a:srgbClr>
                </a:outerShdw>
              </a:effectLst>
            </a:rPr>
            <a:t>An </a:t>
          </a:r>
          <a:r>
            <a:rPr lang="de-DE" b="1" u="sng" dirty="0">
              <a:effectLst>
                <a:outerShdw blurRad="38100" dist="38100" dir="2700000" algn="tl">
                  <a:srgbClr val="000000">
                    <a:alpha val="43137"/>
                  </a:srgbClr>
                </a:outerShdw>
              </a:effectLst>
            </a:rPr>
            <a:t>incorrect attachment technique </a:t>
          </a:r>
          <a:r>
            <a:rPr lang="de-DE" b="1" dirty="0">
              <a:effectLst>
                <a:outerShdw blurRad="38100" dist="38100" dir="2700000" algn="tl">
                  <a:srgbClr val="000000">
                    <a:alpha val="43137"/>
                  </a:srgbClr>
                </a:outerShdw>
              </a:effectLst>
            </a:rPr>
            <a:t>with the use of a nipple shield can result in injuries to the nipples</a:t>
          </a:r>
          <a:endParaRPr lang="en-US" dirty="0">
            <a:effectLst>
              <a:outerShdw blurRad="38100" dist="38100" dir="2700000" algn="tl">
                <a:srgbClr val="000000">
                  <a:alpha val="43137"/>
                </a:srgbClr>
              </a:outerShdw>
            </a:effectLst>
          </a:endParaRPr>
        </a:p>
      </dgm:t>
    </dgm:pt>
    <dgm:pt modelId="{497E56B4-3528-4354-98F8-1750F28BF1A7}" type="parTrans" cxnId="{0991EB4D-903D-40E5-BD94-93A0DA73C44B}">
      <dgm:prSet/>
      <dgm:spPr/>
      <dgm:t>
        <a:bodyPr/>
        <a:lstStyle/>
        <a:p>
          <a:endParaRPr lang="en-US"/>
        </a:p>
      </dgm:t>
    </dgm:pt>
    <dgm:pt modelId="{5D631767-21C1-498E-A56C-22D132BDD500}" type="sibTrans" cxnId="{0991EB4D-903D-40E5-BD94-93A0DA73C44B}">
      <dgm:prSet/>
      <dgm:spPr/>
      <dgm:t>
        <a:bodyPr/>
        <a:lstStyle/>
        <a:p>
          <a:endParaRPr lang="en-US"/>
        </a:p>
      </dgm:t>
    </dgm:pt>
    <dgm:pt modelId="{03B64861-CB7D-417A-A099-314B5471B166}" type="pres">
      <dgm:prSet presAssocID="{E22C83D6-47BD-44D2-A9F7-252BEF864135}" presName="linear" presStyleCnt="0">
        <dgm:presLayoutVars>
          <dgm:animLvl val="lvl"/>
          <dgm:resizeHandles val="exact"/>
        </dgm:presLayoutVars>
      </dgm:prSet>
      <dgm:spPr/>
    </dgm:pt>
    <dgm:pt modelId="{B66DAAAA-A412-4448-B8E3-AF825941242A}" type="pres">
      <dgm:prSet presAssocID="{C9113D81-12E5-4426-8EFC-E778BCE635C3}" presName="parentText" presStyleLbl="node1" presStyleIdx="0" presStyleCnt="1">
        <dgm:presLayoutVars>
          <dgm:chMax val="0"/>
          <dgm:bulletEnabled val="1"/>
        </dgm:presLayoutVars>
      </dgm:prSet>
      <dgm:spPr/>
    </dgm:pt>
  </dgm:ptLst>
  <dgm:cxnLst>
    <dgm:cxn modelId="{0991EB4D-903D-40E5-BD94-93A0DA73C44B}" srcId="{E22C83D6-47BD-44D2-A9F7-252BEF864135}" destId="{C9113D81-12E5-4426-8EFC-E778BCE635C3}" srcOrd="0" destOrd="0" parTransId="{497E56B4-3528-4354-98F8-1750F28BF1A7}" sibTransId="{5D631767-21C1-498E-A56C-22D132BDD500}"/>
    <dgm:cxn modelId="{31FE8B77-BB34-4543-B3E8-D0C56CCF80E7}" type="presOf" srcId="{E22C83D6-47BD-44D2-A9F7-252BEF864135}" destId="{03B64861-CB7D-417A-A099-314B5471B166}" srcOrd="0" destOrd="0" presId="urn:microsoft.com/office/officeart/2005/8/layout/vList2"/>
    <dgm:cxn modelId="{0C8E83F1-FF61-43ED-81A7-3AD66AF87561}" type="presOf" srcId="{C9113D81-12E5-4426-8EFC-E778BCE635C3}" destId="{B66DAAAA-A412-4448-B8E3-AF825941242A}" srcOrd="0" destOrd="0" presId="urn:microsoft.com/office/officeart/2005/8/layout/vList2"/>
    <dgm:cxn modelId="{BB60B532-1EA7-4819-AACB-83838EE3AF9A}" type="presParOf" srcId="{03B64861-CB7D-417A-A099-314B5471B166}" destId="{B66DAAAA-A412-4448-B8E3-AF825941242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D073649-7DA8-4F9E-9AB5-3034CCEA02F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30D061-FBF7-4B76-ADE0-3B9070B4FAFE}">
      <dgm:prSet/>
      <dgm:spPr/>
      <dgm:t>
        <a:bodyPr/>
        <a:lstStyle/>
        <a:p>
          <a:pPr algn="ctr" rtl="1"/>
          <a:r>
            <a:rPr lang="de-DE" b="1" dirty="0">
              <a:effectLst>
                <a:outerShdw blurRad="38100" dist="38100" dir="2700000" algn="tl">
                  <a:srgbClr val="000000">
                    <a:alpha val="43137"/>
                  </a:srgbClr>
                </a:outerShdw>
              </a:effectLst>
            </a:rPr>
            <a:t>A good sign after breastfeeding:</a:t>
          </a:r>
          <a:r>
            <a:rPr lang="en-US" b="1" dirty="0">
              <a:effectLst>
                <a:outerShdw blurRad="38100" dist="38100" dir="2700000" algn="tl">
                  <a:srgbClr val="000000">
                    <a:alpha val="43137"/>
                  </a:srgbClr>
                </a:outerShdw>
              </a:effectLst>
            </a:rPr>
            <a:t>if your baby was getting your breastmilk through the nipple shield</a:t>
          </a:r>
          <a:r>
            <a:rPr lang="de-DE" b="1" dirty="0">
              <a:effectLst>
                <a:outerShdw blurRad="38100" dist="38100" dir="2700000" algn="tl">
                  <a:srgbClr val="000000">
                    <a:alpha val="43137"/>
                  </a:srgbClr>
                </a:outerShdw>
              </a:effectLst>
            </a:rPr>
            <a:t> milk in the nipple shield and a satisfied infant</a:t>
          </a:r>
          <a:endParaRPr lang="en-US" dirty="0">
            <a:effectLst>
              <a:outerShdw blurRad="38100" dist="38100" dir="2700000" algn="tl">
                <a:srgbClr val="000000">
                  <a:alpha val="43137"/>
                </a:srgbClr>
              </a:outerShdw>
            </a:effectLst>
          </a:endParaRPr>
        </a:p>
      </dgm:t>
    </dgm:pt>
    <dgm:pt modelId="{045BA45B-1BF2-42FD-81A9-6289FC50CC5F}" type="parTrans" cxnId="{33DB9644-CF8F-4DFC-ACC6-4E64A491927E}">
      <dgm:prSet/>
      <dgm:spPr/>
      <dgm:t>
        <a:bodyPr/>
        <a:lstStyle/>
        <a:p>
          <a:endParaRPr lang="en-US"/>
        </a:p>
      </dgm:t>
    </dgm:pt>
    <dgm:pt modelId="{D8BD89C6-BD13-4664-B3F3-B58523926319}" type="sibTrans" cxnId="{33DB9644-CF8F-4DFC-ACC6-4E64A491927E}">
      <dgm:prSet/>
      <dgm:spPr/>
      <dgm:t>
        <a:bodyPr/>
        <a:lstStyle/>
        <a:p>
          <a:endParaRPr lang="en-US"/>
        </a:p>
      </dgm:t>
    </dgm:pt>
    <dgm:pt modelId="{F8EBB35B-E8BE-4CC7-A4BB-AE58E6E78E42}" type="pres">
      <dgm:prSet presAssocID="{ED073649-7DA8-4F9E-9AB5-3034CCEA02F0}" presName="linear" presStyleCnt="0">
        <dgm:presLayoutVars>
          <dgm:animLvl val="lvl"/>
          <dgm:resizeHandles val="exact"/>
        </dgm:presLayoutVars>
      </dgm:prSet>
      <dgm:spPr/>
    </dgm:pt>
    <dgm:pt modelId="{87B0A0D8-A3CE-4DCF-954B-760EC7134C14}" type="pres">
      <dgm:prSet presAssocID="{E030D061-FBF7-4B76-ADE0-3B9070B4FAFE}" presName="parentText" presStyleLbl="node1" presStyleIdx="0" presStyleCnt="1" custLinFactNeighborX="-521" custLinFactNeighborY="-10987">
        <dgm:presLayoutVars>
          <dgm:chMax val="0"/>
          <dgm:bulletEnabled val="1"/>
        </dgm:presLayoutVars>
      </dgm:prSet>
      <dgm:spPr/>
    </dgm:pt>
  </dgm:ptLst>
  <dgm:cxnLst>
    <dgm:cxn modelId="{241A3B0C-18F5-4EC8-8B66-D259F22592D9}" type="presOf" srcId="{E030D061-FBF7-4B76-ADE0-3B9070B4FAFE}" destId="{87B0A0D8-A3CE-4DCF-954B-760EC7134C14}" srcOrd="0" destOrd="0" presId="urn:microsoft.com/office/officeart/2005/8/layout/vList2"/>
    <dgm:cxn modelId="{33DB9644-CF8F-4DFC-ACC6-4E64A491927E}" srcId="{ED073649-7DA8-4F9E-9AB5-3034CCEA02F0}" destId="{E030D061-FBF7-4B76-ADE0-3B9070B4FAFE}" srcOrd="0" destOrd="0" parTransId="{045BA45B-1BF2-42FD-81A9-6289FC50CC5F}" sibTransId="{D8BD89C6-BD13-4664-B3F3-B58523926319}"/>
    <dgm:cxn modelId="{7A5807F4-13A6-4AD4-8C22-9A04D852AE4F}" type="presOf" srcId="{ED073649-7DA8-4F9E-9AB5-3034CCEA02F0}" destId="{F8EBB35B-E8BE-4CC7-A4BB-AE58E6E78E42}" srcOrd="0" destOrd="0" presId="urn:microsoft.com/office/officeart/2005/8/layout/vList2"/>
    <dgm:cxn modelId="{099482EF-53F3-4682-A58B-E9237B893E75}" type="presParOf" srcId="{F8EBB35B-E8BE-4CC7-A4BB-AE58E6E78E42}" destId="{87B0A0D8-A3CE-4DCF-954B-760EC7134C1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EDED73E-1BBE-481E-8C19-C9ACD55C52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BEA590-A595-4060-A48B-79B6295E35AE}">
      <dgm:prSet custT="1"/>
      <dgm:spPr/>
      <dgm:t>
        <a:bodyPr/>
        <a:lstStyle/>
        <a:p>
          <a:pPr algn="ctr" rtl="1"/>
          <a:r>
            <a:rPr lang="fa-IR" sz="3600" b="1" dirty="0">
              <a:effectLst>
                <a:outerShdw blurRad="38100" dist="38100" dir="2700000" algn="tl">
                  <a:srgbClr val="000000">
                    <a:alpha val="43137"/>
                  </a:srgbClr>
                </a:outerShdw>
              </a:effectLst>
              <a:cs typeface="B Nazanin" panose="00000400000000000000" pitchFamily="2" charset="-78"/>
            </a:rPr>
            <a:t>اهمیت فشردن پستان بخصوص برای                         نوزادان نارس نزدیک به </a:t>
          </a:r>
          <a:r>
            <a:rPr lang="fa-IR" sz="3600" b="1" dirty="0" err="1">
              <a:effectLst>
                <a:outerShdw blurRad="38100" dist="38100" dir="2700000" algn="tl">
                  <a:srgbClr val="000000">
                    <a:alpha val="43137"/>
                  </a:srgbClr>
                </a:outerShdw>
              </a:effectLst>
              <a:cs typeface="B Nazanin" panose="00000400000000000000" pitchFamily="2" charset="-78"/>
            </a:rPr>
            <a:t>ترم</a:t>
          </a:r>
          <a:r>
            <a:rPr lang="fa-IR" sz="3600" b="1" dirty="0">
              <a:effectLst>
                <a:outerShdw blurRad="38100" dist="38100" dir="2700000" algn="tl">
                  <a:srgbClr val="000000">
                    <a:alpha val="43137"/>
                  </a:srgbClr>
                </a:outerShdw>
              </a:effectLst>
              <a:cs typeface="B Nazanin" panose="00000400000000000000" pitchFamily="2" charset="-78"/>
            </a:rPr>
            <a:t> </a:t>
          </a:r>
          <a:endParaRPr lang="en-US" sz="3600" b="1" dirty="0">
            <a:effectLst>
              <a:outerShdw blurRad="38100" dist="38100" dir="2700000" algn="tl">
                <a:srgbClr val="000000">
                  <a:alpha val="43137"/>
                </a:srgbClr>
              </a:outerShdw>
            </a:effectLst>
            <a:cs typeface="B Nazanin" panose="00000400000000000000" pitchFamily="2" charset="-78"/>
          </a:endParaRPr>
        </a:p>
      </dgm:t>
    </dgm:pt>
    <dgm:pt modelId="{D0C98F46-239F-48CC-B90B-25799182D4A4}" type="parTrans" cxnId="{EECD033E-1F8C-4120-A076-A53E10FA008F}">
      <dgm:prSet/>
      <dgm:spPr/>
      <dgm:t>
        <a:bodyPr/>
        <a:lstStyle/>
        <a:p>
          <a:endParaRPr lang="en-US" sz="1600" b="1">
            <a:effectLst>
              <a:outerShdw blurRad="38100" dist="38100" dir="2700000" algn="tl">
                <a:srgbClr val="000000">
                  <a:alpha val="43137"/>
                </a:srgbClr>
              </a:outerShdw>
            </a:effectLst>
          </a:endParaRPr>
        </a:p>
      </dgm:t>
    </dgm:pt>
    <dgm:pt modelId="{9A1AB297-1D2D-4AE4-9ECB-D400311D52CC}" type="sibTrans" cxnId="{EECD033E-1F8C-4120-A076-A53E10FA008F}">
      <dgm:prSet/>
      <dgm:spPr/>
      <dgm:t>
        <a:bodyPr/>
        <a:lstStyle/>
        <a:p>
          <a:endParaRPr lang="en-US" sz="1600" b="1">
            <a:effectLst>
              <a:outerShdw blurRad="38100" dist="38100" dir="2700000" algn="tl">
                <a:srgbClr val="000000">
                  <a:alpha val="43137"/>
                </a:srgbClr>
              </a:outerShdw>
            </a:effectLst>
          </a:endParaRPr>
        </a:p>
      </dgm:t>
    </dgm:pt>
    <dgm:pt modelId="{7DEFA1C9-B4D0-4254-9DB1-593813D673C2}" type="pres">
      <dgm:prSet presAssocID="{9EDED73E-1BBE-481E-8C19-C9ACD55C5206}" presName="linear" presStyleCnt="0">
        <dgm:presLayoutVars>
          <dgm:animLvl val="lvl"/>
          <dgm:resizeHandles val="exact"/>
        </dgm:presLayoutVars>
      </dgm:prSet>
      <dgm:spPr/>
    </dgm:pt>
    <dgm:pt modelId="{F398F298-AC1A-4720-8B79-640542CBA595}" type="pres">
      <dgm:prSet presAssocID="{06BEA590-A595-4060-A48B-79B6295E35AE}" presName="parentText" presStyleLbl="node1" presStyleIdx="0" presStyleCnt="1" custScaleY="331010" custLinFactNeighborY="-9459">
        <dgm:presLayoutVars>
          <dgm:chMax val="0"/>
          <dgm:bulletEnabled val="1"/>
        </dgm:presLayoutVars>
      </dgm:prSet>
      <dgm:spPr/>
    </dgm:pt>
  </dgm:ptLst>
  <dgm:cxnLst>
    <dgm:cxn modelId="{69344118-4661-4BB5-A86A-1D10AC46B9D9}" type="presOf" srcId="{9EDED73E-1BBE-481E-8C19-C9ACD55C5206}" destId="{7DEFA1C9-B4D0-4254-9DB1-593813D673C2}" srcOrd="0" destOrd="0" presId="urn:microsoft.com/office/officeart/2005/8/layout/vList2"/>
    <dgm:cxn modelId="{EECD033E-1F8C-4120-A076-A53E10FA008F}" srcId="{9EDED73E-1BBE-481E-8C19-C9ACD55C5206}" destId="{06BEA590-A595-4060-A48B-79B6295E35AE}" srcOrd="0" destOrd="0" parTransId="{D0C98F46-239F-48CC-B90B-25799182D4A4}" sibTransId="{9A1AB297-1D2D-4AE4-9ECB-D400311D52CC}"/>
    <dgm:cxn modelId="{5DEAE492-7288-4612-93D5-A54C9A576341}" type="presOf" srcId="{06BEA590-A595-4060-A48B-79B6295E35AE}" destId="{F398F298-AC1A-4720-8B79-640542CBA595}" srcOrd="0" destOrd="0" presId="urn:microsoft.com/office/officeart/2005/8/layout/vList2"/>
    <dgm:cxn modelId="{C9337ECF-36E0-4CF8-95C6-D258B3F53DCA}" type="presParOf" srcId="{7DEFA1C9-B4D0-4254-9DB1-593813D673C2}" destId="{F398F298-AC1A-4720-8B79-640542CBA59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a:solidFill>
                <a:schemeClr val="bg1"/>
              </a:solidFill>
              <a:effectLst>
                <a:outerShdw blurRad="38100" dist="38100" dir="2700000" algn="tl">
                  <a:srgbClr val="000000">
                    <a:alpha val="43137"/>
                  </a:srgbClr>
                </a:outerShdw>
              </a:effectLst>
              <a:cs typeface="B Nazanin" panose="00000400000000000000" pitchFamily="2" charset="-78"/>
            </a:rPr>
            <a:t>فشردن پستان در تمام دفعات شیردهی</a:t>
          </a:r>
          <a:endParaRPr lang="en-US" sz="4000" dirty="0">
            <a:solidFill>
              <a:schemeClr val="bg1"/>
            </a:solidFill>
            <a:effectLst>
              <a:outerShdw blurRad="38100" dist="38100" dir="2700000" algn="tl">
                <a:srgbClr val="000000">
                  <a:alpha val="43137"/>
                </a:srgbClr>
              </a:outerShdw>
            </a:effectLst>
          </a:endParaRPr>
        </a:p>
      </dgm:t>
    </dgm:pt>
    <dgm:pt modelId="{6A270311-8EB8-433E-AE32-D28E55BE8B3F}" type="parTrans" cxnId="{5D6FB8ED-23F8-4A19-A06F-DF00AA985D00}">
      <dgm:prSet/>
      <dgm:spPr/>
      <dgm:t>
        <a:bodyPr/>
        <a:lstStyle/>
        <a:p>
          <a:endParaRPr lang="en-US"/>
        </a:p>
      </dgm:t>
    </dgm:pt>
    <dgm:pt modelId="{EFB39705-719E-410A-9E64-88F9C50679EF}" type="sibTrans" cxnId="{5D6FB8ED-23F8-4A19-A06F-DF00AA985D00}">
      <dgm:prSet/>
      <dgm:spPr/>
      <dgm:t>
        <a:bodyPr/>
        <a:lstStyle/>
        <a:p>
          <a:endParaRPr lang="en-US"/>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dgm:presLayoutVars>
          <dgm:chMax val="0"/>
          <dgm:bulletEnabled val="1"/>
        </dgm:presLayoutVars>
      </dgm:prSet>
      <dgm:spPr/>
    </dgm:pt>
  </dgm:ptLst>
  <dgm:cxnLst>
    <dgm:cxn modelId="{94BD0C6D-C920-4FF5-924B-82607457EFF1}"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67F33AF9-3A70-4CE5-895D-B9D551DB3457}" type="presOf" srcId="{1C627D2C-301D-4F51-8698-F82410384408}" destId="{FB80C8AF-006B-47CA-99F0-F7A6E22DC1C9}" srcOrd="0" destOrd="0" presId="urn:microsoft.com/office/officeart/2005/8/layout/vList2"/>
    <dgm:cxn modelId="{D814B2AA-4A34-4196-9249-0C93E0F850A4}"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EDED73E-1BBE-481E-8C19-C9ACD55C52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BEA590-A595-4060-A48B-79B6295E35AE}">
      <dgm:prSet custT="1"/>
      <dgm:spPr/>
      <dgm:t>
        <a:bodyPr/>
        <a:lstStyle/>
        <a:p>
          <a:pPr algn="ctr" rtl="1"/>
          <a:r>
            <a:rPr lang="fa-IR" sz="4400" b="1" dirty="0">
              <a:effectLst>
                <a:outerShdw blurRad="38100" dist="38100" dir="2700000" algn="tl">
                  <a:srgbClr val="000000">
                    <a:alpha val="43137"/>
                  </a:srgbClr>
                </a:outerShdw>
              </a:effectLst>
              <a:cs typeface="B Nazanin" panose="00000400000000000000" pitchFamily="2" charset="-78"/>
            </a:rPr>
            <a:t>روش</a:t>
          </a:r>
          <a:r>
            <a:rPr lang="en-US" sz="4400" b="1" dirty="0">
              <a:effectLst>
                <a:outerShdw blurRad="38100" dist="38100" dir="2700000" algn="tl">
                  <a:srgbClr val="000000">
                    <a:alpha val="43137"/>
                  </a:srgbClr>
                </a:outerShdw>
              </a:effectLst>
              <a:cs typeface="B Nazanin" panose="00000400000000000000" pitchFamily="2" charset="-78"/>
            </a:rPr>
            <a:t> </a:t>
          </a:r>
          <a:r>
            <a:rPr lang="fa-IR" sz="4400" b="1" dirty="0">
              <a:effectLst>
                <a:outerShdw blurRad="38100" dist="38100" dir="2700000" algn="tl">
                  <a:srgbClr val="000000">
                    <a:alpha val="43137"/>
                  </a:srgbClr>
                </a:outerShdw>
              </a:effectLst>
              <a:cs typeface="B Nazanin" panose="00000400000000000000" pitchFamily="2" charset="-78"/>
            </a:rPr>
            <a:t>موثر</a:t>
          </a:r>
          <a:r>
            <a:rPr lang="en-US" sz="4400" b="1" dirty="0">
              <a:effectLst>
                <a:outerShdw blurRad="38100" dist="38100" dir="2700000" algn="tl">
                  <a:srgbClr val="000000">
                    <a:alpha val="43137"/>
                  </a:srgbClr>
                </a:outerShdw>
              </a:effectLst>
              <a:cs typeface="B Nazanin" panose="00000400000000000000" pitchFamily="2" charset="-78"/>
            </a:rPr>
            <a:t> </a:t>
          </a:r>
          <a:r>
            <a:rPr lang="fa-IR" sz="4400" b="1" dirty="0">
              <a:effectLst>
                <a:outerShdw blurRad="38100" dist="38100" dir="2700000" algn="tl">
                  <a:srgbClr val="000000">
                    <a:alpha val="43137"/>
                  </a:srgbClr>
                </a:outerShdw>
              </a:effectLst>
              <a:cs typeface="B Nazanin" panose="00000400000000000000" pitchFamily="2" charset="-78"/>
            </a:rPr>
            <a:t>فشردن پستان</a:t>
          </a:r>
          <a:endParaRPr lang="en-US" sz="4400" b="1" dirty="0">
            <a:effectLst>
              <a:outerShdw blurRad="38100" dist="38100" dir="2700000" algn="tl">
                <a:srgbClr val="000000">
                  <a:alpha val="43137"/>
                </a:srgbClr>
              </a:outerShdw>
            </a:effectLst>
            <a:cs typeface="B Nazanin" panose="00000400000000000000" pitchFamily="2" charset="-78"/>
          </a:endParaRPr>
        </a:p>
      </dgm:t>
    </dgm:pt>
    <dgm:pt modelId="{D0C98F46-239F-48CC-B90B-25799182D4A4}" type="parTrans" cxnId="{EECD033E-1F8C-4120-A076-A53E10FA008F}">
      <dgm:prSet/>
      <dgm:spPr/>
      <dgm:t>
        <a:bodyPr/>
        <a:lstStyle/>
        <a:p>
          <a:endParaRPr lang="en-US" sz="2000" b="1">
            <a:effectLst>
              <a:outerShdw blurRad="38100" dist="38100" dir="2700000" algn="tl">
                <a:srgbClr val="000000">
                  <a:alpha val="43137"/>
                </a:srgbClr>
              </a:outerShdw>
            </a:effectLst>
          </a:endParaRPr>
        </a:p>
      </dgm:t>
    </dgm:pt>
    <dgm:pt modelId="{9A1AB297-1D2D-4AE4-9ECB-D400311D52CC}" type="sibTrans" cxnId="{EECD033E-1F8C-4120-A076-A53E10FA008F}">
      <dgm:prSet/>
      <dgm:spPr/>
      <dgm:t>
        <a:bodyPr/>
        <a:lstStyle/>
        <a:p>
          <a:endParaRPr lang="en-US" sz="2000" b="1">
            <a:effectLst>
              <a:outerShdw blurRad="38100" dist="38100" dir="2700000" algn="tl">
                <a:srgbClr val="000000">
                  <a:alpha val="43137"/>
                </a:srgbClr>
              </a:outerShdw>
            </a:effectLst>
          </a:endParaRPr>
        </a:p>
      </dgm:t>
    </dgm:pt>
    <dgm:pt modelId="{7DEFA1C9-B4D0-4254-9DB1-593813D673C2}" type="pres">
      <dgm:prSet presAssocID="{9EDED73E-1BBE-481E-8C19-C9ACD55C5206}" presName="linear" presStyleCnt="0">
        <dgm:presLayoutVars>
          <dgm:animLvl val="lvl"/>
          <dgm:resizeHandles val="exact"/>
        </dgm:presLayoutVars>
      </dgm:prSet>
      <dgm:spPr/>
    </dgm:pt>
    <dgm:pt modelId="{F398F298-AC1A-4720-8B79-640542CBA595}" type="pres">
      <dgm:prSet presAssocID="{06BEA590-A595-4060-A48B-79B6295E35AE}" presName="parentText" presStyleLbl="node1" presStyleIdx="0" presStyleCnt="1">
        <dgm:presLayoutVars>
          <dgm:chMax val="0"/>
          <dgm:bulletEnabled val="1"/>
        </dgm:presLayoutVars>
      </dgm:prSet>
      <dgm:spPr/>
    </dgm:pt>
  </dgm:ptLst>
  <dgm:cxnLst>
    <dgm:cxn modelId="{EECD033E-1F8C-4120-A076-A53E10FA008F}" srcId="{9EDED73E-1BBE-481E-8C19-C9ACD55C5206}" destId="{06BEA590-A595-4060-A48B-79B6295E35AE}" srcOrd="0" destOrd="0" parTransId="{D0C98F46-239F-48CC-B90B-25799182D4A4}" sibTransId="{9A1AB297-1D2D-4AE4-9ECB-D400311D52CC}"/>
    <dgm:cxn modelId="{6F639D70-F263-4F2B-A91D-9E0BB6483609}" type="presOf" srcId="{06BEA590-A595-4060-A48B-79B6295E35AE}" destId="{F398F298-AC1A-4720-8B79-640542CBA595}" srcOrd="0" destOrd="0" presId="urn:microsoft.com/office/officeart/2005/8/layout/vList2"/>
    <dgm:cxn modelId="{7E121D8E-8D0D-4875-95A1-C1593D70D45A}" type="presOf" srcId="{9EDED73E-1BBE-481E-8C19-C9ACD55C5206}" destId="{7DEFA1C9-B4D0-4254-9DB1-593813D673C2}" srcOrd="0" destOrd="0" presId="urn:microsoft.com/office/officeart/2005/8/layout/vList2"/>
    <dgm:cxn modelId="{096FFD16-DBCB-4E13-B25C-A84BE8714446}" type="presParOf" srcId="{7DEFA1C9-B4D0-4254-9DB1-593813D673C2}" destId="{F398F298-AC1A-4720-8B79-640542CBA59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EDED73E-1BBE-481E-8C19-C9ACD55C52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BEA590-A595-4060-A48B-79B6295E35AE}">
      <dgm:prSet custT="1"/>
      <dgm:spPr/>
      <dgm:t>
        <a:bodyPr/>
        <a:lstStyle/>
        <a:p>
          <a:pPr algn="ctr" rtl="1"/>
          <a:r>
            <a:rPr lang="fa-IR" sz="2800" b="1" dirty="0">
              <a:effectLst>
                <a:outerShdw blurRad="38100" dist="38100" dir="2700000" algn="tl">
                  <a:srgbClr val="000000">
                    <a:alpha val="43137"/>
                  </a:srgbClr>
                </a:outerShdw>
              </a:effectLst>
              <a:cs typeface="B Nazanin" panose="00000400000000000000" pitchFamily="2" charset="-78"/>
            </a:rPr>
            <a:t>روش</a:t>
          </a:r>
          <a:r>
            <a:rPr lang="en-US" sz="2800" b="1" dirty="0">
              <a:effectLst>
                <a:outerShdw blurRad="38100" dist="38100" dir="2700000" algn="tl">
                  <a:srgbClr val="000000">
                    <a:alpha val="43137"/>
                  </a:srgbClr>
                </a:outerShdw>
              </a:effectLst>
              <a:cs typeface="B Nazanin" panose="00000400000000000000" pitchFamily="2" charset="-78"/>
            </a:rPr>
            <a:t> </a:t>
          </a:r>
          <a:r>
            <a:rPr lang="fa-IR" sz="2800" b="1" dirty="0">
              <a:effectLst>
                <a:outerShdw blurRad="38100" dist="38100" dir="2700000" algn="tl">
                  <a:srgbClr val="000000">
                    <a:alpha val="43137"/>
                  </a:srgbClr>
                </a:outerShdw>
              </a:effectLst>
              <a:cs typeface="B Nazanin" panose="00000400000000000000" pitchFamily="2" charset="-78"/>
            </a:rPr>
            <a:t>موثر</a:t>
          </a:r>
          <a:r>
            <a:rPr lang="en-US" sz="2800" b="1" dirty="0">
              <a:effectLst>
                <a:outerShdw blurRad="38100" dist="38100" dir="2700000" algn="tl">
                  <a:srgbClr val="000000">
                    <a:alpha val="43137"/>
                  </a:srgbClr>
                </a:outerShdw>
              </a:effectLst>
              <a:cs typeface="B Nazanin" panose="00000400000000000000" pitchFamily="2" charset="-78"/>
            </a:rPr>
            <a:t> </a:t>
          </a:r>
          <a:r>
            <a:rPr lang="fa-IR" sz="2800" b="1" dirty="0">
              <a:effectLst>
                <a:outerShdw blurRad="38100" dist="38100" dir="2700000" algn="tl">
                  <a:srgbClr val="000000">
                    <a:alpha val="43137"/>
                  </a:srgbClr>
                </a:outerShdw>
              </a:effectLst>
              <a:cs typeface="B Nazanin" panose="00000400000000000000" pitchFamily="2" charset="-78"/>
            </a:rPr>
            <a:t>فشردن پستان</a:t>
          </a:r>
          <a:endParaRPr lang="en-US" sz="2800" b="1" dirty="0">
            <a:effectLst>
              <a:outerShdw blurRad="38100" dist="38100" dir="2700000" algn="tl">
                <a:srgbClr val="000000">
                  <a:alpha val="43137"/>
                </a:srgbClr>
              </a:outerShdw>
            </a:effectLst>
            <a:cs typeface="B Nazanin" panose="00000400000000000000" pitchFamily="2" charset="-78"/>
          </a:endParaRPr>
        </a:p>
      </dgm:t>
    </dgm:pt>
    <dgm:pt modelId="{D0C98F46-239F-48CC-B90B-25799182D4A4}" type="parTrans" cxnId="{EECD033E-1F8C-4120-A076-A53E10FA008F}">
      <dgm:prSet/>
      <dgm:spPr/>
      <dgm:t>
        <a:bodyPr/>
        <a:lstStyle/>
        <a:p>
          <a:endParaRPr lang="en-US" sz="1200" b="1">
            <a:effectLst>
              <a:outerShdw blurRad="38100" dist="38100" dir="2700000" algn="tl">
                <a:srgbClr val="000000">
                  <a:alpha val="43137"/>
                </a:srgbClr>
              </a:outerShdw>
            </a:effectLst>
          </a:endParaRPr>
        </a:p>
      </dgm:t>
    </dgm:pt>
    <dgm:pt modelId="{9A1AB297-1D2D-4AE4-9ECB-D400311D52CC}" type="sibTrans" cxnId="{EECD033E-1F8C-4120-A076-A53E10FA008F}">
      <dgm:prSet/>
      <dgm:spPr/>
      <dgm:t>
        <a:bodyPr/>
        <a:lstStyle/>
        <a:p>
          <a:endParaRPr lang="en-US" sz="1200" b="1">
            <a:effectLst>
              <a:outerShdw blurRad="38100" dist="38100" dir="2700000" algn="tl">
                <a:srgbClr val="000000">
                  <a:alpha val="43137"/>
                </a:srgbClr>
              </a:outerShdw>
            </a:effectLst>
          </a:endParaRPr>
        </a:p>
      </dgm:t>
    </dgm:pt>
    <dgm:pt modelId="{7DEFA1C9-B4D0-4254-9DB1-593813D673C2}" type="pres">
      <dgm:prSet presAssocID="{9EDED73E-1BBE-481E-8C19-C9ACD55C5206}" presName="linear" presStyleCnt="0">
        <dgm:presLayoutVars>
          <dgm:animLvl val="lvl"/>
          <dgm:resizeHandles val="exact"/>
        </dgm:presLayoutVars>
      </dgm:prSet>
      <dgm:spPr/>
    </dgm:pt>
    <dgm:pt modelId="{F398F298-AC1A-4720-8B79-640542CBA595}" type="pres">
      <dgm:prSet presAssocID="{06BEA590-A595-4060-A48B-79B6295E35AE}" presName="parentText" presStyleLbl="node1" presStyleIdx="0" presStyleCnt="1" custScaleY="225765">
        <dgm:presLayoutVars>
          <dgm:chMax val="0"/>
          <dgm:bulletEnabled val="1"/>
        </dgm:presLayoutVars>
      </dgm:prSet>
      <dgm:spPr/>
    </dgm:pt>
  </dgm:ptLst>
  <dgm:cxnLst>
    <dgm:cxn modelId="{EECD033E-1F8C-4120-A076-A53E10FA008F}" srcId="{9EDED73E-1BBE-481E-8C19-C9ACD55C5206}" destId="{06BEA590-A595-4060-A48B-79B6295E35AE}" srcOrd="0" destOrd="0" parTransId="{D0C98F46-239F-48CC-B90B-25799182D4A4}" sibTransId="{9A1AB297-1D2D-4AE4-9ECB-D400311D52CC}"/>
    <dgm:cxn modelId="{315CB0A0-902C-4218-912B-6BBE0A6B8F2A}" type="presOf" srcId="{9EDED73E-1BBE-481E-8C19-C9ACD55C5206}" destId="{7DEFA1C9-B4D0-4254-9DB1-593813D673C2}" srcOrd="0" destOrd="0" presId="urn:microsoft.com/office/officeart/2005/8/layout/vList2"/>
    <dgm:cxn modelId="{4D05A0C7-AA83-4C18-AE56-874EBF2E48E1}" type="presOf" srcId="{06BEA590-A595-4060-A48B-79B6295E35AE}" destId="{F398F298-AC1A-4720-8B79-640542CBA595}" srcOrd="0" destOrd="0" presId="urn:microsoft.com/office/officeart/2005/8/layout/vList2"/>
    <dgm:cxn modelId="{309D9308-9956-4C73-AC5E-BD83DEB2648D}" type="presParOf" srcId="{7DEFA1C9-B4D0-4254-9DB1-593813D673C2}" destId="{F398F298-AC1A-4720-8B79-640542CBA59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0EF066-C99E-49F7-A0B1-CDD44F842B1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E12E84B-AAB8-4F95-A976-CBAAA68A8996}">
      <dgm:prSet custT="1"/>
      <dgm:spPr/>
      <dgm:t>
        <a:bodyPr/>
        <a:lstStyle/>
        <a:p>
          <a:pPr algn="ctr" rtl="1"/>
          <a:r>
            <a:rPr lang="fa-IR" sz="3600" b="1" dirty="0">
              <a:effectLst>
                <a:outerShdw blurRad="38100" dist="38100" dir="2700000" algn="tl">
                  <a:srgbClr val="000000">
                    <a:alpha val="43137"/>
                  </a:srgbClr>
                </a:outerShdw>
              </a:effectLst>
              <a:cs typeface="B Nazanin" panose="00000400000000000000" pitchFamily="2" charset="-78"/>
            </a:rPr>
            <a:t>چرا چالش </a:t>
          </a:r>
          <a:r>
            <a:rPr lang="fa-IR" sz="3600" b="1" dirty="0" err="1">
              <a:effectLst>
                <a:outerShdw blurRad="38100" dist="38100" dir="2700000" algn="tl">
                  <a:srgbClr val="000000">
                    <a:alpha val="43137"/>
                  </a:srgbClr>
                </a:outerShdw>
              </a:effectLst>
              <a:cs typeface="B Nazanin" panose="00000400000000000000" pitchFamily="2" charset="-78"/>
            </a:rPr>
            <a:t>درتغذیه</a:t>
          </a:r>
          <a:r>
            <a:rPr lang="fa-IR" sz="3600" b="1" dirty="0">
              <a:effectLst>
                <a:outerShdw blurRad="38100" dist="38100" dir="2700000" algn="tl">
                  <a:srgbClr val="000000">
                    <a:alpha val="43137"/>
                  </a:srgbClr>
                </a:outerShdw>
              </a:effectLst>
              <a:cs typeface="B Nazanin" panose="00000400000000000000" pitchFamily="2" charset="-78"/>
            </a:rPr>
            <a:t> با شیرمادر برای این نوزادان؟</a:t>
          </a:r>
          <a:endParaRPr lang="en-US" sz="3600" dirty="0">
            <a:effectLst>
              <a:outerShdw blurRad="38100" dist="38100" dir="2700000" algn="tl">
                <a:srgbClr val="000000">
                  <a:alpha val="43137"/>
                </a:srgbClr>
              </a:outerShdw>
            </a:effectLst>
            <a:cs typeface="B Nazanin" panose="00000400000000000000" pitchFamily="2" charset="-78"/>
          </a:endParaRPr>
        </a:p>
      </dgm:t>
    </dgm:pt>
    <dgm:pt modelId="{A0A18D08-CFD5-4AAC-9440-D9848E2B1400}" type="parTrans" cxnId="{31F577B7-8488-4594-B761-E7D41FA535EC}">
      <dgm:prSet/>
      <dgm:spPr/>
      <dgm:t>
        <a:bodyPr/>
        <a:lstStyle/>
        <a:p>
          <a:endParaRPr lang="en-US" sz="1400"/>
        </a:p>
      </dgm:t>
    </dgm:pt>
    <dgm:pt modelId="{12DE8781-BF0F-40D7-BFFA-96EA902A8024}" type="sibTrans" cxnId="{31F577B7-8488-4594-B761-E7D41FA535EC}">
      <dgm:prSet/>
      <dgm:spPr/>
      <dgm:t>
        <a:bodyPr/>
        <a:lstStyle/>
        <a:p>
          <a:endParaRPr lang="en-US" sz="1400"/>
        </a:p>
      </dgm:t>
    </dgm:pt>
    <dgm:pt modelId="{1D5684A9-76AF-4C2F-B40C-CAB8A36D8812}" type="pres">
      <dgm:prSet presAssocID="{D50EF066-C99E-49F7-A0B1-CDD44F842B1C}" presName="linear" presStyleCnt="0">
        <dgm:presLayoutVars>
          <dgm:animLvl val="lvl"/>
          <dgm:resizeHandles val="exact"/>
        </dgm:presLayoutVars>
      </dgm:prSet>
      <dgm:spPr/>
    </dgm:pt>
    <dgm:pt modelId="{A2ADB9EF-B724-4BD8-A281-564191BCF8FD}" type="pres">
      <dgm:prSet presAssocID="{3E12E84B-AAB8-4F95-A976-CBAAA68A8996}" presName="parentText" presStyleLbl="node1" presStyleIdx="0" presStyleCnt="1">
        <dgm:presLayoutVars>
          <dgm:chMax val="0"/>
          <dgm:bulletEnabled val="1"/>
        </dgm:presLayoutVars>
      </dgm:prSet>
      <dgm:spPr/>
    </dgm:pt>
  </dgm:ptLst>
  <dgm:cxnLst>
    <dgm:cxn modelId="{D31F4349-6F7D-4720-9BA8-FEA98CF19AE4}" type="presOf" srcId="{D50EF066-C99E-49F7-A0B1-CDD44F842B1C}" destId="{1D5684A9-76AF-4C2F-B40C-CAB8A36D8812}" srcOrd="0" destOrd="0" presId="urn:microsoft.com/office/officeart/2005/8/layout/vList2"/>
    <dgm:cxn modelId="{31F577B7-8488-4594-B761-E7D41FA535EC}" srcId="{D50EF066-C99E-49F7-A0B1-CDD44F842B1C}" destId="{3E12E84B-AAB8-4F95-A976-CBAAA68A8996}" srcOrd="0" destOrd="0" parTransId="{A0A18D08-CFD5-4AAC-9440-D9848E2B1400}" sibTransId="{12DE8781-BF0F-40D7-BFFA-96EA902A8024}"/>
    <dgm:cxn modelId="{7B0C5FD4-9216-493D-B592-346545C09339}" type="presOf" srcId="{3E12E84B-AAB8-4F95-A976-CBAAA68A8996}" destId="{A2ADB9EF-B724-4BD8-A281-564191BCF8FD}" srcOrd="0" destOrd="0" presId="urn:microsoft.com/office/officeart/2005/8/layout/vList2"/>
    <dgm:cxn modelId="{5D9E14F1-B7F3-4411-A2E2-47605340D6EA}" type="presParOf" srcId="{1D5684A9-76AF-4C2F-B40C-CAB8A36D8812}" destId="{A2ADB9EF-B724-4BD8-A281-564191BCF8F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13ECA2B-7D94-44F3-883E-C7487762EAD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31D822-E7F0-4105-BDEB-B60F2508F071}">
      <dgm:prSet custT="1"/>
      <dgm:spPr/>
      <dgm:t>
        <a:bodyPr/>
        <a:lstStyle/>
        <a:p>
          <a:pPr rtl="1"/>
          <a:r>
            <a:rPr lang="fa-IR" sz="4000" b="1" dirty="0">
              <a:effectLst>
                <a:outerShdw blurRad="38100" dist="38100" dir="2700000" algn="tl">
                  <a:srgbClr val="000000">
                    <a:alpha val="43137"/>
                  </a:srgbClr>
                </a:outerShdw>
              </a:effectLst>
              <a:cs typeface="B Nazanin" panose="00000400000000000000" pitchFamily="2" charset="-78"/>
            </a:rPr>
            <a:t>فشردن پستان در نوزاد نارس نزدیک به </a:t>
          </a:r>
          <a:r>
            <a:rPr lang="fa-IR" sz="4000" b="1" dirty="0" err="1">
              <a:effectLst>
                <a:outerShdw blurRad="38100" dist="38100" dir="2700000" algn="tl">
                  <a:srgbClr val="000000">
                    <a:alpha val="43137"/>
                  </a:srgbClr>
                </a:outerShdw>
              </a:effectLst>
              <a:cs typeface="B Nazanin" panose="00000400000000000000" pitchFamily="2" charset="-78"/>
            </a:rPr>
            <a:t>ترم</a:t>
          </a:r>
          <a:r>
            <a:rPr lang="fa-IR" sz="4000" b="1" dirty="0">
              <a:effectLst>
                <a:outerShdw blurRad="38100" dist="38100" dir="2700000" algn="tl">
                  <a:srgbClr val="000000">
                    <a:alpha val="43137"/>
                  </a:srgbClr>
                </a:outerShdw>
              </a:effectLst>
              <a:cs typeface="B Nazanin" panose="00000400000000000000" pitchFamily="2" charset="-78"/>
            </a:rPr>
            <a:t> توسط پدر</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49587B55-EB5D-4103-BB81-8CF0D6A89383}" type="parTrans" cxnId="{40847FAA-CECA-4756-B00F-21894CA7CB0E}">
      <dgm:prSet/>
      <dgm:spPr/>
      <dgm:t>
        <a:bodyPr/>
        <a:lstStyle/>
        <a:p>
          <a:endParaRPr lang="en-US">
            <a:effectLst>
              <a:outerShdw blurRad="38100" dist="38100" dir="2700000" algn="tl">
                <a:srgbClr val="000000">
                  <a:alpha val="43137"/>
                </a:srgbClr>
              </a:outerShdw>
            </a:effectLst>
            <a:cs typeface="B Nazanin" panose="00000400000000000000" pitchFamily="2" charset="-78"/>
          </a:endParaRPr>
        </a:p>
      </dgm:t>
    </dgm:pt>
    <dgm:pt modelId="{8D86D5EB-0192-4983-BA9A-89FF32E04F97}" type="sibTrans" cxnId="{40847FAA-CECA-4756-B00F-21894CA7CB0E}">
      <dgm:prSet/>
      <dgm:spPr/>
      <dgm:t>
        <a:bodyPr/>
        <a:lstStyle/>
        <a:p>
          <a:endParaRPr lang="en-US">
            <a:effectLst>
              <a:outerShdw blurRad="38100" dist="38100" dir="2700000" algn="tl">
                <a:srgbClr val="000000">
                  <a:alpha val="43137"/>
                </a:srgbClr>
              </a:outerShdw>
            </a:effectLst>
            <a:cs typeface="B Nazanin" panose="00000400000000000000" pitchFamily="2" charset="-78"/>
          </a:endParaRPr>
        </a:p>
      </dgm:t>
    </dgm:pt>
    <dgm:pt modelId="{6F989700-8105-4D2C-8269-22B51AFBBEB9}" type="pres">
      <dgm:prSet presAssocID="{D13ECA2B-7D94-44F3-883E-C7487762EAD9}" presName="linear" presStyleCnt="0">
        <dgm:presLayoutVars>
          <dgm:animLvl val="lvl"/>
          <dgm:resizeHandles val="exact"/>
        </dgm:presLayoutVars>
      </dgm:prSet>
      <dgm:spPr/>
    </dgm:pt>
    <dgm:pt modelId="{51F04390-B13C-41A7-8CFB-03672A3B5E26}" type="pres">
      <dgm:prSet presAssocID="{E231D822-E7F0-4105-BDEB-B60F2508F071}" presName="parentText" presStyleLbl="node1" presStyleIdx="0" presStyleCnt="1" custScaleX="64749" custLinFactNeighborX="7978" custLinFactNeighborY="9055">
        <dgm:presLayoutVars>
          <dgm:chMax val="0"/>
          <dgm:bulletEnabled val="1"/>
        </dgm:presLayoutVars>
      </dgm:prSet>
      <dgm:spPr/>
    </dgm:pt>
  </dgm:ptLst>
  <dgm:cxnLst>
    <dgm:cxn modelId="{40847FAA-CECA-4756-B00F-21894CA7CB0E}" srcId="{D13ECA2B-7D94-44F3-883E-C7487762EAD9}" destId="{E231D822-E7F0-4105-BDEB-B60F2508F071}" srcOrd="0" destOrd="0" parTransId="{49587B55-EB5D-4103-BB81-8CF0D6A89383}" sibTransId="{8D86D5EB-0192-4983-BA9A-89FF32E04F97}"/>
    <dgm:cxn modelId="{91FA9DC2-A3F7-441F-AED6-DECF04DBA815}" type="presOf" srcId="{E231D822-E7F0-4105-BDEB-B60F2508F071}" destId="{51F04390-B13C-41A7-8CFB-03672A3B5E26}" srcOrd="0" destOrd="0" presId="urn:microsoft.com/office/officeart/2005/8/layout/vList2"/>
    <dgm:cxn modelId="{DD6A17C4-0427-41EB-9712-83E24410D913}" type="presOf" srcId="{D13ECA2B-7D94-44F3-883E-C7487762EAD9}" destId="{6F989700-8105-4D2C-8269-22B51AFBBEB9}" srcOrd="0" destOrd="0" presId="urn:microsoft.com/office/officeart/2005/8/layout/vList2"/>
    <dgm:cxn modelId="{5A135D97-170E-4B3E-AB59-59586AA76FB0}" type="presParOf" srcId="{6F989700-8105-4D2C-8269-22B51AFBBEB9}" destId="{51F04390-B13C-41A7-8CFB-03672A3B5E26}"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6476C39-AFDD-47E1-9A27-0C83C09A672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1669052-C6E5-4BEB-9D74-67F87178250A}">
      <dgm:prSet/>
      <dgm:spPr/>
      <dgm:t>
        <a:bodyPr/>
        <a:lstStyle/>
        <a:p>
          <a:pPr algn="ctr" rtl="1"/>
          <a:r>
            <a:rPr lang="fa-IR" b="1" dirty="0">
              <a:effectLst>
                <a:outerShdw blurRad="38100" dist="38100" dir="2700000" algn="tl">
                  <a:srgbClr val="000000">
                    <a:alpha val="43137"/>
                  </a:srgbClr>
                </a:outerShdw>
              </a:effectLst>
              <a:cs typeface="B Nazanin" panose="00000400000000000000" pitchFamily="2" charset="-78"/>
            </a:rPr>
            <a:t>نوزادان نارس نزدیک به </a:t>
          </a:r>
          <a:r>
            <a:rPr lang="fa-IR" b="1" dirty="0" err="1">
              <a:effectLst>
                <a:outerShdw blurRad="38100" dist="38100" dir="2700000" algn="tl">
                  <a:srgbClr val="000000">
                    <a:alpha val="43137"/>
                  </a:srgbClr>
                </a:outerShdw>
              </a:effectLst>
              <a:cs typeface="B Nazanin" panose="00000400000000000000" pitchFamily="2" charset="-78"/>
            </a:rPr>
            <a:t>ترم</a:t>
          </a:r>
          <a:endParaRPr lang="en-US" dirty="0">
            <a:effectLst>
              <a:outerShdw blurRad="38100" dist="38100" dir="2700000" algn="tl">
                <a:srgbClr val="000000">
                  <a:alpha val="43137"/>
                </a:srgbClr>
              </a:outerShdw>
            </a:effectLst>
            <a:cs typeface="B Nazanin" panose="00000400000000000000" pitchFamily="2" charset="-78"/>
          </a:endParaRPr>
        </a:p>
      </dgm:t>
    </dgm:pt>
    <dgm:pt modelId="{52F1E4D8-FEA6-4C2F-8125-DDFE74AA0D3A}" type="parTrans" cxnId="{09B43284-A3C0-4EC1-B7DB-463813E8CFD4}">
      <dgm:prSet/>
      <dgm:spPr/>
      <dgm:t>
        <a:bodyPr/>
        <a:lstStyle/>
        <a:p>
          <a:endParaRPr lang="en-US">
            <a:effectLst>
              <a:outerShdw blurRad="38100" dist="38100" dir="2700000" algn="tl">
                <a:srgbClr val="000000">
                  <a:alpha val="43137"/>
                </a:srgbClr>
              </a:outerShdw>
            </a:effectLst>
          </a:endParaRPr>
        </a:p>
      </dgm:t>
    </dgm:pt>
    <dgm:pt modelId="{6FBDAA3F-4AC9-4A0D-A476-C5F8D5D09CC5}" type="sibTrans" cxnId="{09B43284-A3C0-4EC1-B7DB-463813E8CFD4}">
      <dgm:prSet/>
      <dgm:spPr/>
      <dgm:t>
        <a:bodyPr/>
        <a:lstStyle/>
        <a:p>
          <a:endParaRPr lang="en-US">
            <a:effectLst>
              <a:outerShdw blurRad="38100" dist="38100" dir="2700000" algn="tl">
                <a:srgbClr val="000000">
                  <a:alpha val="43137"/>
                </a:srgbClr>
              </a:outerShdw>
            </a:effectLst>
          </a:endParaRPr>
        </a:p>
      </dgm:t>
    </dgm:pt>
    <dgm:pt modelId="{0A7F1552-4D99-424E-808E-46122D649F1C}" type="pres">
      <dgm:prSet presAssocID="{B6476C39-AFDD-47E1-9A27-0C83C09A6725}" presName="linear" presStyleCnt="0">
        <dgm:presLayoutVars>
          <dgm:animLvl val="lvl"/>
          <dgm:resizeHandles val="exact"/>
        </dgm:presLayoutVars>
      </dgm:prSet>
      <dgm:spPr/>
    </dgm:pt>
    <dgm:pt modelId="{1E333E3C-BA02-496A-B8CF-70DD23CCE9E3}" type="pres">
      <dgm:prSet presAssocID="{21669052-C6E5-4BEB-9D74-67F87178250A}" presName="parentText" presStyleLbl="node1" presStyleIdx="0" presStyleCnt="1">
        <dgm:presLayoutVars>
          <dgm:chMax val="0"/>
          <dgm:bulletEnabled val="1"/>
        </dgm:presLayoutVars>
      </dgm:prSet>
      <dgm:spPr/>
    </dgm:pt>
  </dgm:ptLst>
  <dgm:cxnLst>
    <dgm:cxn modelId="{BC672F69-AFF8-4FF4-AC3E-2AD6C63D12C1}" type="presOf" srcId="{B6476C39-AFDD-47E1-9A27-0C83C09A6725}" destId="{0A7F1552-4D99-424E-808E-46122D649F1C}" srcOrd="0" destOrd="0" presId="urn:microsoft.com/office/officeart/2005/8/layout/vList2"/>
    <dgm:cxn modelId="{09B43284-A3C0-4EC1-B7DB-463813E8CFD4}" srcId="{B6476C39-AFDD-47E1-9A27-0C83C09A6725}" destId="{21669052-C6E5-4BEB-9D74-67F87178250A}" srcOrd="0" destOrd="0" parTransId="{52F1E4D8-FEA6-4C2F-8125-DDFE74AA0D3A}" sibTransId="{6FBDAA3F-4AC9-4A0D-A476-C5F8D5D09CC5}"/>
    <dgm:cxn modelId="{E37405E4-62DE-415D-AC90-07A0255A7F06}" type="presOf" srcId="{21669052-C6E5-4BEB-9D74-67F87178250A}" destId="{1E333E3C-BA02-496A-B8CF-70DD23CCE9E3}" srcOrd="0" destOrd="0" presId="urn:microsoft.com/office/officeart/2005/8/layout/vList2"/>
    <dgm:cxn modelId="{A6AE5559-FC66-47C8-823C-668C49A0088B}" type="presParOf" srcId="{0A7F1552-4D99-424E-808E-46122D649F1C}" destId="{1E333E3C-BA02-496A-B8CF-70DD23CCE9E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err="1">
              <a:effectLst>
                <a:outerShdw blurRad="38100" dist="38100" dir="2700000" algn="tl">
                  <a:srgbClr val="000000">
                    <a:alpha val="43137"/>
                  </a:srgbClr>
                </a:outerShdw>
              </a:effectLst>
              <a:latin typeface="Times New Roman"/>
              <a:ea typeface="Calibri"/>
              <a:cs typeface="B Nazanin"/>
            </a:rPr>
            <a:t>شیردوشی</a:t>
          </a:r>
          <a:r>
            <a:rPr lang="fa-IR" sz="4000" b="1" dirty="0">
              <a:effectLst>
                <a:outerShdw blurRad="38100" dist="38100" dir="2700000" algn="tl">
                  <a:srgbClr val="000000">
                    <a:alpha val="43137"/>
                  </a:srgbClr>
                </a:outerShdw>
              </a:effectLst>
              <a:latin typeface="Times New Roman"/>
              <a:ea typeface="Calibri"/>
              <a:cs typeface="B Nazanin"/>
            </a:rPr>
            <a:t> با دست</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6A270311-8EB8-433E-AE32-D28E55BE8B3F}" type="parTrans" cxnId="{5D6FB8ED-23F8-4A19-A06F-DF00AA985D00}">
      <dgm:prSet/>
      <dgm:spPr/>
      <dgm:t>
        <a:bodyPr/>
        <a:lstStyle/>
        <a:p>
          <a:endParaRPr lang="en-US" sz="2400"/>
        </a:p>
      </dgm:t>
    </dgm:pt>
    <dgm:pt modelId="{EFB39705-719E-410A-9E64-88F9C50679EF}" type="sibTrans" cxnId="{5D6FB8ED-23F8-4A19-A06F-DF00AA985D00}">
      <dgm:prSet/>
      <dgm:spPr/>
      <dgm:t>
        <a:bodyPr/>
        <a:lstStyle/>
        <a:p>
          <a:endParaRPr lang="en-US" sz="24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48612" custLinFactNeighborX="126" custLinFactNeighborY="61773">
        <dgm:presLayoutVars>
          <dgm:chMax val="0"/>
          <dgm:bulletEnabled val="1"/>
        </dgm:presLayoutVars>
      </dgm:prSet>
      <dgm:spPr/>
    </dgm:pt>
  </dgm:ptLst>
  <dgm:cxnLst>
    <dgm:cxn modelId="{D5ECD3B6-7F8C-46BA-98D0-1CF89290817F}" type="presOf" srcId="{EFD2EDB6-33C8-45A3-B822-9ABE72EB662B}" destId="{41B786DD-A9A6-4E96-A16E-3A6F65D47054}" srcOrd="0" destOrd="0" presId="urn:microsoft.com/office/officeart/2005/8/layout/vList2"/>
    <dgm:cxn modelId="{1D1B6EC9-2C5C-4C9F-9AFE-59CF86393495}" type="presOf" srcId="{1C627D2C-301D-4F51-8698-F82410384408}" destId="{FB80C8AF-006B-47CA-99F0-F7A6E22DC1C9}"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AFADCA27-1CFA-4F74-A3AF-F71A883E479F}"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3600" b="1" dirty="0" err="1">
              <a:effectLst>
                <a:outerShdw blurRad="38100" dist="38100" dir="2700000" algn="tl">
                  <a:srgbClr val="000000">
                    <a:alpha val="43137"/>
                  </a:srgbClr>
                </a:outerShdw>
              </a:effectLst>
              <a:cs typeface="B Nazanin" panose="00000400000000000000" pitchFamily="2" charset="-78"/>
            </a:rPr>
            <a:t>شیردوشی</a:t>
          </a:r>
          <a:r>
            <a:rPr lang="fa-IR" sz="3600" b="1" dirty="0">
              <a:effectLst>
                <a:outerShdw blurRad="38100" dist="38100" dir="2700000" algn="tl">
                  <a:srgbClr val="000000">
                    <a:alpha val="43137"/>
                  </a:srgbClr>
                </a:outerShdw>
              </a:effectLst>
              <a:cs typeface="B Nazanin" panose="00000400000000000000" pitchFamily="2" charset="-78"/>
            </a:rPr>
            <a:t> با پمپ الکتریکی </a:t>
          </a:r>
          <a:r>
            <a:rPr lang="fa-IR" sz="3600" b="1" dirty="0" err="1">
              <a:effectLst>
                <a:outerShdw blurRad="38100" dist="38100" dir="2700000" algn="tl">
                  <a:srgbClr val="000000">
                    <a:alpha val="43137"/>
                  </a:srgbClr>
                </a:outerShdw>
              </a:effectLst>
              <a:cs typeface="B Nazanin" panose="00000400000000000000" pitchFamily="2" charset="-78"/>
            </a:rPr>
            <a:t>بصورت</a:t>
          </a:r>
          <a:r>
            <a:rPr lang="fa-IR" sz="3600" b="1" dirty="0">
              <a:effectLst>
                <a:outerShdw blurRad="38100" dist="38100" dir="2700000" algn="tl">
                  <a:srgbClr val="000000">
                    <a:alpha val="43137"/>
                  </a:srgbClr>
                </a:outerShdw>
              </a:effectLst>
              <a:cs typeface="B Nazanin" panose="00000400000000000000" pitchFamily="2" charset="-78"/>
            </a:rPr>
            <a:t> همزمان</a:t>
          </a:r>
          <a:endParaRPr lang="en-US" sz="3600" b="1" dirty="0">
            <a:effectLst>
              <a:outerShdw blurRad="38100" dist="38100" dir="2700000" algn="tl">
                <a:srgbClr val="000000">
                  <a:alpha val="43137"/>
                </a:srgbClr>
              </a:outerShdw>
            </a:effectLst>
            <a:cs typeface="B Nazanin" panose="00000400000000000000" pitchFamily="2" charset="-78"/>
          </a:endParaRPr>
        </a:p>
      </dgm:t>
    </dgm:pt>
    <dgm:pt modelId="{6A270311-8EB8-433E-AE32-D28E55BE8B3F}" type="parTrans" cxnId="{5D6FB8ED-23F8-4A19-A06F-DF00AA985D00}">
      <dgm:prSet/>
      <dgm:spPr/>
      <dgm:t>
        <a:bodyPr/>
        <a:lstStyle/>
        <a:p>
          <a:endParaRPr lang="en-US"/>
        </a:p>
      </dgm:t>
    </dgm:pt>
    <dgm:pt modelId="{EFB39705-719E-410A-9E64-88F9C50679EF}" type="sibTrans" cxnId="{5D6FB8ED-23F8-4A19-A06F-DF00AA985D00}">
      <dgm:prSet/>
      <dgm:spPr/>
      <dgm:t>
        <a:bodyPr/>
        <a:lstStyle/>
        <a:p>
          <a:endParaRPr lang="en-US"/>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48612" custLinFactNeighborX="126" custLinFactNeighborY="61773">
        <dgm:presLayoutVars>
          <dgm:chMax val="0"/>
          <dgm:bulletEnabled val="1"/>
        </dgm:presLayoutVars>
      </dgm:prSet>
      <dgm:spPr/>
    </dgm:pt>
  </dgm:ptLst>
  <dgm:cxnLst>
    <dgm:cxn modelId="{58844743-5F7B-4857-822D-D1755BC01B4E}"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CFA6AFFC-4026-45C2-99E5-F891EB7DA071}" type="presOf" srcId="{1C627D2C-301D-4F51-8698-F82410384408}" destId="{FB80C8AF-006B-47CA-99F0-F7A6E22DC1C9}" srcOrd="0" destOrd="0" presId="urn:microsoft.com/office/officeart/2005/8/layout/vList2"/>
    <dgm:cxn modelId="{F936AF4B-9674-41CB-BF4C-587123FCBA2A}"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4ACCAE0-09DD-4FBD-B949-E46AFBE0F10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BC3478F-BF95-4F9E-8A6A-1244B3523CF3}">
      <dgm:prSet custT="1"/>
      <dgm:spPr/>
      <dgm:t>
        <a:bodyPr/>
        <a:lstStyle/>
        <a:p>
          <a:pPr algn="ctr" rtl="1"/>
          <a:r>
            <a:rPr lang="fa-IR" sz="3600" b="1" dirty="0">
              <a:effectLst>
                <a:outerShdw blurRad="38100" dist="38100" dir="2700000" algn="tl">
                  <a:srgbClr val="000000">
                    <a:alpha val="43137"/>
                  </a:srgbClr>
                </a:outerShdw>
              </a:effectLst>
              <a:cs typeface="B Nazanin" panose="00000400000000000000" pitchFamily="2" charset="-78"/>
            </a:rPr>
            <a:t>مقادیر شیر با نوع پمپ زدن و ماساژ پستان </a:t>
          </a:r>
          <a:endParaRPr lang="en-US" sz="3600" dirty="0">
            <a:effectLst>
              <a:outerShdw blurRad="38100" dist="38100" dir="2700000" algn="tl">
                <a:srgbClr val="000000">
                  <a:alpha val="43137"/>
                </a:srgbClr>
              </a:outerShdw>
            </a:effectLst>
            <a:cs typeface="B Nazanin" panose="00000400000000000000" pitchFamily="2" charset="-78"/>
          </a:endParaRPr>
        </a:p>
      </dgm:t>
    </dgm:pt>
    <dgm:pt modelId="{B215E903-609A-4AB9-9B41-01567A48CD75}" type="parTrans" cxnId="{2BF7ED38-2376-4FF2-AD76-C095358CCBDF}">
      <dgm:prSet/>
      <dgm:spPr/>
      <dgm:t>
        <a:bodyPr/>
        <a:lstStyle/>
        <a:p>
          <a:endParaRPr lang="en-US"/>
        </a:p>
      </dgm:t>
    </dgm:pt>
    <dgm:pt modelId="{CF329412-0A2F-4B95-B296-F90836D22ACF}" type="sibTrans" cxnId="{2BF7ED38-2376-4FF2-AD76-C095358CCBDF}">
      <dgm:prSet/>
      <dgm:spPr/>
      <dgm:t>
        <a:bodyPr/>
        <a:lstStyle/>
        <a:p>
          <a:endParaRPr lang="en-US"/>
        </a:p>
      </dgm:t>
    </dgm:pt>
    <dgm:pt modelId="{B422180F-0EDC-4BCA-AA9B-4A6F08C2923E}" type="pres">
      <dgm:prSet presAssocID="{A4ACCAE0-09DD-4FBD-B949-E46AFBE0F101}" presName="linear" presStyleCnt="0">
        <dgm:presLayoutVars>
          <dgm:animLvl val="lvl"/>
          <dgm:resizeHandles val="exact"/>
        </dgm:presLayoutVars>
      </dgm:prSet>
      <dgm:spPr/>
    </dgm:pt>
    <dgm:pt modelId="{92710D57-505C-4646-94EA-C08E9BD0DC4B}" type="pres">
      <dgm:prSet presAssocID="{2BC3478F-BF95-4F9E-8A6A-1244B3523CF3}" presName="parentText" presStyleLbl="node1" presStyleIdx="0" presStyleCnt="1" custScaleX="104162" custScaleY="305587">
        <dgm:presLayoutVars>
          <dgm:chMax val="0"/>
          <dgm:bulletEnabled val="1"/>
        </dgm:presLayoutVars>
      </dgm:prSet>
      <dgm:spPr/>
    </dgm:pt>
  </dgm:ptLst>
  <dgm:cxnLst>
    <dgm:cxn modelId="{F2D5360F-D778-40A8-9C00-F8FC8EF807A4}" type="presOf" srcId="{2BC3478F-BF95-4F9E-8A6A-1244B3523CF3}" destId="{92710D57-505C-4646-94EA-C08E9BD0DC4B}" srcOrd="0" destOrd="0" presId="urn:microsoft.com/office/officeart/2005/8/layout/vList2"/>
    <dgm:cxn modelId="{2BF7ED38-2376-4FF2-AD76-C095358CCBDF}" srcId="{A4ACCAE0-09DD-4FBD-B949-E46AFBE0F101}" destId="{2BC3478F-BF95-4F9E-8A6A-1244B3523CF3}" srcOrd="0" destOrd="0" parTransId="{B215E903-609A-4AB9-9B41-01567A48CD75}" sibTransId="{CF329412-0A2F-4B95-B296-F90836D22ACF}"/>
    <dgm:cxn modelId="{139E4ABF-F59D-4749-B84C-CA18DC41ED6D}" type="presOf" srcId="{A4ACCAE0-09DD-4FBD-B949-E46AFBE0F101}" destId="{B422180F-0EDC-4BCA-AA9B-4A6F08C2923E}" srcOrd="0" destOrd="0" presId="urn:microsoft.com/office/officeart/2005/8/layout/vList2"/>
    <dgm:cxn modelId="{F1B664D4-0189-4BB7-9A88-BA7C20BF4C1B}" type="presParOf" srcId="{B422180F-0EDC-4BCA-AA9B-4A6F08C2923E}" destId="{92710D57-505C-4646-94EA-C08E9BD0DC4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84B5E4C-F5CB-4E3B-B74A-C42D1AAB279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CB45FED-FED4-419F-9947-1BD70EE99DA9}">
      <dgm:prSet custT="1"/>
      <dgm:spPr/>
      <dgm:t>
        <a:bodyPr/>
        <a:lstStyle/>
        <a:p>
          <a:pPr algn="l" rtl="1"/>
          <a:r>
            <a:rPr lang="en-US" sz="3200" b="1" dirty="0">
              <a:effectLst>
                <a:outerShdw blurRad="38100" dist="38100" dir="2700000" algn="tl">
                  <a:srgbClr val="000000">
                    <a:alpha val="43137"/>
                  </a:srgbClr>
                </a:outerShdw>
              </a:effectLst>
            </a:rPr>
            <a:t>Combining </a:t>
          </a:r>
          <a:r>
            <a:rPr lang="en-US" sz="3200" b="1" u="sng" dirty="0">
              <a:effectLst>
                <a:outerShdw blurRad="38100" dist="38100" dir="2700000" algn="tl">
                  <a:srgbClr val="000000">
                    <a:alpha val="43137"/>
                  </a:srgbClr>
                </a:outerShdw>
              </a:effectLst>
            </a:rPr>
            <a:t>breast expression and massage</a:t>
          </a:r>
          <a:r>
            <a:rPr lang="en-US" sz="3200" b="1" dirty="0">
              <a:effectLst>
                <a:outerShdw blurRad="38100" dist="38100" dir="2700000" algn="tl">
                  <a:srgbClr val="000000">
                    <a:alpha val="43137"/>
                  </a:srgbClr>
                </a:outerShdw>
              </a:effectLst>
            </a:rPr>
            <a:t> with electric pumping</a:t>
          </a:r>
          <a:endParaRPr lang="en-US" sz="3200" dirty="0">
            <a:effectLst>
              <a:outerShdw blurRad="38100" dist="38100" dir="2700000" algn="tl">
                <a:srgbClr val="000000">
                  <a:alpha val="43137"/>
                </a:srgbClr>
              </a:outerShdw>
            </a:effectLst>
          </a:endParaRPr>
        </a:p>
      </dgm:t>
    </dgm:pt>
    <dgm:pt modelId="{0D80DE97-87D7-4D85-BA57-8DC4FA5BC4BF}" type="parTrans" cxnId="{8B474933-6E5D-439D-98ED-4F4D96B2AE51}">
      <dgm:prSet/>
      <dgm:spPr/>
      <dgm:t>
        <a:bodyPr/>
        <a:lstStyle/>
        <a:p>
          <a:pPr algn="l"/>
          <a:endParaRPr lang="en-US">
            <a:effectLst>
              <a:outerShdw blurRad="38100" dist="38100" dir="2700000" algn="tl">
                <a:srgbClr val="000000">
                  <a:alpha val="43137"/>
                </a:srgbClr>
              </a:outerShdw>
            </a:effectLst>
          </a:endParaRPr>
        </a:p>
      </dgm:t>
    </dgm:pt>
    <dgm:pt modelId="{D720AF57-C35E-469D-9131-4EA75A76ABED}" type="sibTrans" cxnId="{8B474933-6E5D-439D-98ED-4F4D96B2AE51}">
      <dgm:prSet/>
      <dgm:spPr/>
      <dgm:t>
        <a:bodyPr/>
        <a:lstStyle/>
        <a:p>
          <a:pPr algn="l"/>
          <a:endParaRPr lang="en-US">
            <a:effectLst>
              <a:outerShdw blurRad="38100" dist="38100" dir="2700000" algn="tl">
                <a:srgbClr val="000000">
                  <a:alpha val="43137"/>
                </a:srgbClr>
              </a:outerShdw>
            </a:effectLst>
          </a:endParaRPr>
        </a:p>
      </dgm:t>
    </dgm:pt>
    <dgm:pt modelId="{5370EF35-EAFE-44AC-8569-68E50D5EE5D5}" type="pres">
      <dgm:prSet presAssocID="{684B5E4C-F5CB-4E3B-B74A-C42D1AAB2797}" presName="linear" presStyleCnt="0">
        <dgm:presLayoutVars>
          <dgm:animLvl val="lvl"/>
          <dgm:resizeHandles val="exact"/>
        </dgm:presLayoutVars>
      </dgm:prSet>
      <dgm:spPr/>
    </dgm:pt>
    <dgm:pt modelId="{378B7969-F4BE-4843-8485-B5AEFEE67E07}" type="pres">
      <dgm:prSet presAssocID="{DCB45FED-FED4-419F-9947-1BD70EE99DA9}" presName="parentText" presStyleLbl="node1" presStyleIdx="0" presStyleCnt="1">
        <dgm:presLayoutVars>
          <dgm:chMax val="0"/>
          <dgm:bulletEnabled val="1"/>
        </dgm:presLayoutVars>
      </dgm:prSet>
      <dgm:spPr/>
    </dgm:pt>
  </dgm:ptLst>
  <dgm:cxnLst>
    <dgm:cxn modelId="{9C2E0D00-504C-45CB-9D8F-8ACAD3963F17}" type="presOf" srcId="{684B5E4C-F5CB-4E3B-B74A-C42D1AAB2797}" destId="{5370EF35-EAFE-44AC-8569-68E50D5EE5D5}" srcOrd="0" destOrd="0" presId="urn:microsoft.com/office/officeart/2005/8/layout/vList2"/>
    <dgm:cxn modelId="{128E3A03-00E4-481F-AD97-470FBC7677D6}" type="presOf" srcId="{DCB45FED-FED4-419F-9947-1BD70EE99DA9}" destId="{378B7969-F4BE-4843-8485-B5AEFEE67E07}" srcOrd="0" destOrd="0" presId="urn:microsoft.com/office/officeart/2005/8/layout/vList2"/>
    <dgm:cxn modelId="{8B474933-6E5D-439D-98ED-4F4D96B2AE51}" srcId="{684B5E4C-F5CB-4E3B-B74A-C42D1AAB2797}" destId="{DCB45FED-FED4-419F-9947-1BD70EE99DA9}" srcOrd="0" destOrd="0" parTransId="{0D80DE97-87D7-4D85-BA57-8DC4FA5BC4BF}" sibTransId="{D720AF57-C35E-469D-9131-4EA75A76ABED}"/>
    <dgm:cxn modelId="{1793E30B-207C-4E80-9AE2-E4A1BE009102}" type="presParOf" srcId="{5370EF35-EAFE-44AC-8569-68E50D5EE5D5}" destId="{378B7969-F4BE-4843-8485-B5AEFEE67E0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C1BB118-A9FB-4AB6-80B4-73A1FCAA796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87B52C0-3244-426E-82DC-ED4DDD8986F9}">
      <dgm:prSet/>
      <dgm:spPr/>
      <dgm:t>
        <a:bodyPr/>
        <a:lstStyle/>
        <a:p>
          <a:pPr rtl="1"/>
          <a:r>
            <a:rPr lang="fa-IR" b="1">
              <a:effectLst>
                <a:outerShdw blurRad="38100" dist="38100" dir="2700000" algn="tl">
                  <a:srgbClr val="000000">
                    <a:alpha val="43137"/>
                  </a:srgbClr>
                </a:outerShdw>
              </a:effectLst>
              <a:cs typeface="B Nazanin" panose="00000400000000000000" pitchFamily="2" charset="-78"/>
            </a:rPr>
            <a:t>نه تنها تعداد دفعات خالی کردن پستان، بلکه میزان تخلیه آن نیز در تولید شیر نقش مهمی بازی می کند. </a:t>
          </a:r>
          <a:endParaRPr lang="en-US">
            <a:effectLst>
              <a:outerShdw blurRad="38100" dist="38100" dir="2700000" algn="tl">
                <a:srgbClr val="000000">
                  <a:alpha val="43137"/>
                </a:srgbClr>
              </a:outerShdw>
            </a:effectLst>
            <a:cs typeface="B Nazanin" panose="00000400000000000000" pitchFamily="2" charset="-78"/>
          </a:endParaRPr>
        </a:p>
      </dgm:t>
    </dgm:pt>
    <dgm:pt modelId="{018F600B-BBC4-4E5A-8ADF-8D868B16BB47}" type="parTrans" cxnId="{CC694465-2E86-48BC-9875-A7EC149DFC3B}">
      <dgm:prSet/>
      <dgm:spPr/>
      <dgm:t>
        <a:bodyPr/>
        <a:lstStyle/>
        <a:p>
          <a:endParaRPr lang="en-US"/>
        </a:p>
      </dgm:t>
    </dgm:pt>
    <dgm:pt modelId="{8B024E86-63F3-4580-800A-E65668FD7654}" type="sibTrans" cxnId="{CC694465-2E86-48BC-9875-A7EC149DFC3B}">
      <dgm:prSet/>
      <dgm:spPr/>
      <dgm:t>
        <a:bodyPr/>
        <a:lstStyle/>
        <a:p>
          <a:endParaRPr lang="en-US"/>
        </a:p>
      </dgm:t>
    </dgm:pt>
    <dgm:pt modelId="{922510F6-FD03-43D0-804E-A92D37D46E28}" type="pres">
      <dgm:prSet presAssocID="{5C1BB118-A9FB-4AB6-80B4-73A1FCAA7960}" presName="linear" presStyleCnt="0">
        <dgm:presLayoutVars>
          <dgm:animLvl val="lvl"/>
          <dgm:resizeHandles val="exact"/>
        </dgm:presLayoutVars>
      </dgm:prSet>
      <dgm:spPr/>
    </dgm:pt>
    <dgm:pt modelId="{36E947E5-7519-4A4F-B4E9-7015DA4BFD16}" type="pres">
      <dgm:prSet presAssocID="{D87B52C0-3244-426E-82DC-ED4DDD8986F9}" presName="parentText" presStyleLbl="node1" presStyleIdx="0" presStyleCnt="1">
        <dgm:presLayoutVars>
          <dgm:chMax val="0"/>
          <dgm:bulletEnabled val="1"/>
        </dgm:presLayoutVars>
      </dgm:prSet>
      <dgm:spPr/>
    </dgm:pt>
  </dgm:ptLst>
  <dgm:cxnLst>
    <dgm:cxn modelId="{CC694465-2E86-48BC-9875-A7EC149DFC3B}" srcId="{5C1BB118-A9FB-4AB6-80B4-73A1FCAA7960}" destId="{D87B52C0-3244-426E-82DC-ED4DDD8986F9}" srcOrd="0" destOrd="0" parTransId="{018F600B-BBC4-4E5A-8ADF-8D868B16BB47}" sibTransId="{8B024E86-63F3-4580-800A-E65668FD7654}"/>
    <dgm:cxn modelId="{B67B85B9-FCC4-455E-B50E-EF14510108DD}" type="presOf" srcId="{5C1BB118-A9FB-4AB6-80B4-73A1FCAA7960}" destId="{922510F6-FD03-43D0-804E-A92D37D46E28}" srcOrd="0" destOrd="0" presId="urn:microsoft.com/office/officeart/2005/8/layout/vList2"/>
    <dgm:cxn modelId="{79B8A4F8-2E89-4EBF-9110-CC7EF0E740B5}" type="presOf" srcId="{D87B52C0-3244-426E-82DC-ED4DDD8986F9}" destId="{36E947E5-7519-4A4F-B4E9-7015DA4BFD16}" srcOrd="0" destOrd="0" presId="urn:microsoft.com/office/officeart/2005/8/layout/vList2"/>
    <dgm:cxn modelId="{5B5B1E69-BBE5-4CA7-9FCD-B9BDC709A237}" type="presParOf" srcId="{922510F6-FD03-43D0-804E-A92D37D46E28}" destId="{36E947E5-7519-4A4F-B4E9-7015DA4BFD1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3799550-7E18-41A8-B08D-8F7300C05BF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A5369FF-5BF8-43F0-A192-6CBF6CB679A8}">
      <dgm:prSet/>
      <dgm:spPr/>
      <dgm:t>
        <a:bodyPr/>
        <a:lstStyle/>
        <a:p>
          <a:pPr algn="ctr" rtl="1"/>
          <a:r>
            <a:rPr lang="en-US" b="1" dirty="0">
              <a:effectLst>
                <a:outerShdw blurRad="38100" dist="38100" dir="2700000" algn="tl">
                  <a:srgbClr val="000000">
                    <a:alpha val="43137"/>
                  </a:srgbClr>
                </a:outerShdw>
              </a:effectLst>
            </a:rPr>
            <a:t>(HOP) hands-on pumping</a:t>
          </a:r>
          <a:endParaRPr lang="en-US" dirty="0">
            <a:effectLst>
              <a:outerShdw blurRad="38100" dist="38100" dir="2700000" algn="tl">
                <a:srgbClr val="000000">
                  <a:alpha val="43137"/>
                </a:srgbClr>
              </a:outerShdw>
            </a:effectLst>
          </a:endParaRPr>
        </a:p>
      </dgm:t>
    </dgm:pt>
    <dgm:pt modelId="{92EF0D91-81DE-4A0E-A73F-65413F4A4465}" type="parTrans" cxnId="{4D2FEBAF-03B7-4DB4-9913-4A5D9FB38C79}">
      <dgm:prSet/>
      <dgm:spPr/>
      <dgm:t>
        <a:bodyPr/>
        <a:lstStyle/>
        <a:p>
          <a:pPr algn="ctr"/>
          <a:endParaRPr lang="en-US">
            <a:effectLst>
              <a:outerShdw blurRad="38100" dist="38100" dir="2700000" algn="tl">
                <a:srgbClr val="000000">
                  <a:alpha val="43137"/>
                </a:srgbClr>
              </a:outerShdw>
            </a:effectLst>
          </a:endParaRPr>
        </a:p>
      </dgm:t>
    </dgm:pt>
    <dgm:pt modelId="{05051023-6525-46BD-AB00-D584183DF32B}" type="sibTrans" cxnId="{4D2FEBAF-03B7-4DB4-9913-4A5D9FB38C79}">
      <dgm:prSet/>
      <dgm:spPr/>
      <dgm:t>
        <a:bodyPr/>
        <a:lstStyle/>
        <a:p>
          <a:pPr algn="ctr"/>
          <a:endParaRPr lang="en-US">
            <a:effectLst>
              <a:outerShdw blurRad="38100" dist="38100" dir="2700000" algn="tl">
                <a:srgbClr val="000000">
                  <a:alpha val="43137"/>
                </a:srgbClr>
              </a:outerShdw>
            </a:effectLst>
          </a:endParaRPr>
        </a:p>
      </dgm:t>
    </dgm:pt>
    <dgm:pt modelId="{96D296C3-BCA3-495D-A27E-903D6839E96E}" type="pres">
      <dgm:prSet presAssocID="{03799550-7E18-41A8-B08D-8F7300C05BF0}" presName="linear" presStyleCnt="0">
        <dgm:presLayoutVars>
          <dgm:animLvl val="lvl"/>
          <dgm:resizeHandles val="exact"/>
        </dgm:presLayoutVars>
      </dgm:prSet>
      <dgm:spPr/>
    </dgm:pt>
    <dgm:pt modelId="{C0AF2D19-1D43-4EBD-ABF9-4F30EA9E2B28}" type="pres">
      <dgm:prSet presAssocID="{9A5369FF-5BF8-43F0-A192-6CBF6CB679A8}" presName="parentText" presStyleLbl="node1" presStyleIdx="0" presStyleCnt="1">
        <dgm:presLayoutVars>
          <dgm:chMax val="0"/>
          <dgm:bulletEnabled val="1"/>
        </dgm:presLayoutVars>
      </dgm:prSet>
      <dgm:spPr/>
    </dgm:pt>
  </dgm:ptLst>
  <dgm:cxnLst>
    <dgm:cxn modelId="{250CF27B-FA68-4C2E-9AA5-228BC0A5CE44}" type="presOf" srcId="{03799550-7E18-41A8-B08D-8F7300C05BF0}" destId="{96D296C3-BCA3-495D-A27E-903D6839E96E}" srcOrd="0" destOrd="0" presId="urn:microsoft.com/office/officeart/2005/8/layout/vList2"/>
    <dgm:cxn modelId="{4D2FEBAF-03B7-4DB4-9913-4A5D9FB38C79}" srcId="{03799550-7E18-41A8-B08D-8F7300C05BF0}" destId="{9A5369FF-5BF8-43F0-A192-6CBF6CB679A8}" srcOrd="0" destOrd="0" parTransId="{92EF0D91-81DE-4A0E-A73F-65413F4A4465}" sibTransId="{05051023-6525-46BD-AB00-D584183DF32B}"/>
    <dgm:cxn modelId="{3CCB7AC2-EA1A-47C6-933A-8254E2912040}" type="presOf" srcId="{9A5369FF-5BF8-43F0-A192-6CBF6CB679A8}" destId="{C0AF2D19-1D43-4EBD-ABF9-4F30EA9E2B28}" srcOrd="0" destOrd="0" presId="urn:microsoft.com/office/officeart/2005/8/layout/vList2"/>
    <dgm:cxn modelId="{8E1ABFF9-872C-4366-B0D6-573BE94523FC}" type="presParOf" srcId="{96D296C3-BCA3-495D-A27E-903D6839E96E}" destId="{C0AF2D19-1D43-4EBD-ABF9-4F30EA9E2B2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3799550-7E18-41A8-B08D-8F7300C05BF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5369FF-5BF8-43F0-A192-6CBF6CB679A8}">
      <dgm:prSet/>
      <dgm:spPr/>
      <dgm:t>
        <a:bodyPr/>
        <a:lstStyle/>
        <a:p>
          <a:pPr algn="ctr" rtl="1"/>
          <a:r>
            <a:rPr lang="fa-IR" b="1" dirty="0">
              <a:effectLst>
                <a:outerShdw blurRad="38100" dist="38100" dir="2700000" algn="tl">
                  <a:srgbClr val="000000">
                    <a:alpha val="43137"/>
                  </a:srgbClr>
                </a:outerShdw>
              </a:effectLst>
              <a:cs typeface="B Nazanin" panose="00000400000000000000" pitchFamily="2" charset="-78"/>
            </a:rPr>
            <a:t>مراحل ترکیب </a:t>
          </a:r>
          <a:r>
            <a:rPr lang="fa-IR" b="1" dirty="0" err="1">
              <a:effectLst>
                <a:outerShdw blurRad="38100" dist="38100" dir="2700000" algn="tl">
                  <a:srgbClr val="000000">
                    <a:alpha val="43137"/>
                  </a:srgbClr>
                </a:outerShdw>
              </a:effectLst>
              <a:cs typeface="B Nazanin" panose="00000400000000000000" pitchFamily="2" charset="-78"/>
            </a:rPr>
            <a:t>شیردوشی</a:t>
          </a:r>
          <a:r>
            <a:rPr lang="fa-IR" b="1" dirty="0">
              <a:effectLst>
                <a:outerShdw blurRad="38100" dist="38100" dir="2700000" algn="tl">
                  <a:srgbClr val="000000">
                    <a:alpha val="43137"/>
                  </a:srgbClr>
                </a:outerShdw>
              </a:effectLst>
              <a:cs typeface="B Nazanin" panose="00000400000000000000" pitchFamily="2" charset="-78"/>
            </a:rPr>
            <a:t> با دست و </a:t>
          </a:r>
          <a:r>
            <a:rPr lang="fa-IR" b="1" dirty="0" err="1">
              <a:effectLst>
                <a:outerShdw blurRad="38100" dist="38100" dir="2700000" algn="tl">
                  <a:srgbClr val="000000">
                    <a:alpha val="43137"/>
                  </a:srgbClr>
                </a:outerShdw>
              </a:effectLst>
              <a:cs typeface="B Nazanin" panose="00000400000000000000" pitchFamily="2" charset="-78"/>
            </a:rPr>
            <a:t>شیردوشی</a:t>
          </a:r>
          <a:r>
            <a:rPr lang="fa-IR" b="1" dirty="0">
              <a:effectLst>
                <a:outerShdw blurRad="38100" dist="38100" dir="2700000" algn="tl">
                  <a:srgbClr val="000000">
                    <a:alpha val="43137"/>
                  </a:srgbClr>
                </a:outerShdw>
              </a:effectLst>
              <a:cs typeface="B Nazanin" panose="00000400000000000000" pitchFamily="2" charset="-78"/>
            </a:rPr>
            <a:t> توسط پمپ </a:t>
          </a:r>
          <a:endParaRPr lang="en-US" dirty="0">
            <a:effectLst>
              <a:outerShdw blurRad="38100" dist="38100" dir="2700000" algn="tl">
                <a:srgbClr val="000000">
                  <a:alpha val="43137"/>
                </a:srgbClr>
              </a:outerShdw>
            </a:effectLst>
            <a:cs typeface="B Nazanin" panose="00000400000000000000" pitchFamily="2" charset="-78"/>
          </a:endParaRPr>
        </a:p>
      </dgm:t>
    </dgm:pt>
    <dgm:pt modelId="{92EF0D91-81DE-4A0E-A73F-65413F4A4465}" type="parTrans" cxnId="{4D2FEBAF-03B7-4DB4-9913-4A5D9FB38C79}">
      <dgm:prSet/>
      <dgm:spPr/>
      <dgm:t>
        <a:bodyPr/>
        <a:lstStyle/>
        <a:p>
          <a:pPr algn="ctr"/>
          <a:endParaRPr lang="en-US">
            <a:effectLst>
              <a:outerShdw blurRad="38100" dist="38100" dir="2700000" algn="tl">
                <a:srgbClr val="000000">
                  <a:alpha val="43137"/>
                </a:srgbClr>
              </a:outerShdw>
            </a:effectLst>
          </a:endParaRPr>
        </a:p>
      </dgm:t>
    </dgm:pt>
    <dgm:pt modelId="{05051023-6525-46BD-AB00-D584183DF32B}" type="sibTrans" cxnId="{4D2FEBAF-03B7-4DB4-9913-4A5D9FB38C79}">
      <dgm:prSet/>
      <dgm:spPr/>
      <dgm:t>
        <a:bodyPr/>
        <a:lstStyle/>
        <a:p>
          <a:pPr algn="ctr"/>
          <a:endParaRPr lang="en-US">
            <a:effectLst>
              <a:outerShdw blurRad="38100" dist="38100" dir="2700000" algn="tl">
                <a:srgbClr val="000000">
                  <a:alpha val="43137"/>
                </a:srgbClr>
              </a:outerShdw>
            </a:effectLst>
          </a:endParaRPr>
        </a:p>
      </dgm:t>
    </dgm:pt>
    <dgm:pt modelId="{96D296C3-BCA3-495D-A27E-903D6839E96E}" type="pres">
      <dgm:prSet presAssocID="{03799550-7E18-41A8-B08D-8F7300C05BF0}" presName="linear" presStyleCnt="0">
        <dgm:presLayoutVars>
          <dgm:animLvl val="lvl"/>
          <dgm:resizeHandles val="exact"/>
        </dgm:presLayoutVars>
      </dgm:prSet>
      <dgm:spPr/>
    </dgm:pt>
    <dgm:pt modelId="{C0AF2D19-1D43-4EBD-ABF9-4F30EA9E2B28}" type="pres">
      <dgm:prSet presAssocID="{9A5369FF-5BF8-43F0-A192-6CBF6CB679A8}" presName="parentText" presStyleLbl="node1" presStyleIdx="0" presStyleCnt="1" custLinFactNeighborX="-28" custLinFactNeighborY="-2950">
        <dgm:presLayoutVars>
          <dgm:chMax val="0"/>
          <dgm:bulletEnabled val="1"/>
        </dgm:presLayoutVars>
      </dgm:prSet>
      <dgm:spPr/>
    </dgm:pt>
  </dgm:ptLst>
  <dgm:cxnLst>
    <dgm:cxn modelId="{1A452526-F828-44DE-977F-15AAA355725F}" type="presOf" srcId="{9A5369FF-5BF8-43F0-A192-6CBF6CB679A8}" destId="{C0AF2D19-1D43-4EBD-ABF9-4F30EA9E2B28}" srcOrd="0" destOrd="0" presId="urn:microsoft.com/office/officeart/2005/8/layout/vList2"/>
    <dgm:cxn modelId="{E343DE9E-BEDA-4616-9777-6F0CA634BA8E}" type="presOf" srcId="{03799550-7E18-41A8-B08D-8F7300C05BF0}" destId="{96D296C3-BCA3-495D-A27E-903D6839E96E}" srcOrd="0" destOrd="0" presId="urn:microsoft.com/office/officeart/2005/8/layout/vList2"/>
    <dgm:cxn modelId="{4D2FEBAF-03B7-4DB4-9913-4A5D9FB38C79}" srcId="{03799550-7E18-41A8-B08D-8F7300C05BF0}" destId="{9A5369FF-5BF8-43F0-A192-6CBF6CB679A8}" srcOrd="0" destOrd="0" parTransId="{92EF0D91-81DE-4A0E-A73F-65413F4A4465}" sibTransId="{05051023-6525-46BD-AB00-D584183DF32B}"/>
    <dgm:cxn modelId="{18FBAD87-8F23-496A-8245-4A24B9C00C3F}" type="presParOf" srcId="{96D296C3-BCA3-495D-A27E-903D6839E96E}" destId="{C0AF2D19-1D43-4EBD-ABF9-4F30EA9E2B28}"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a:effectLst>
                <a:outerShdw blurRad="38100" dist="38100" dir="2700000" algn="tl">
                  <a:srgbClr val="000000">
                    <a:alpha val="43137"/>
                  </a:srgbClr>
                </a:outerShdw>
              </a:effectLst>
              <a:latin typeface="Times New Roman"/>
              <a:ea typeface="Calibri"/>
              <a:cs typeface="B Nazanin"/>
            </a:rPr>
            <a:t>تغذیه با مکمل </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6A270311-8EB8-433E-AE32-D28E55BE8B3F}" type="parTrans" cxnId="{5D6FB8ED-23F8-4A19-A06F-DF00AA985D00}">
      <dgm:prSet/>
      <dgm:spPr/>
      <dgm:t>
        <a:bodyPr/>
        <a:lstStyle/>
        <a:p>
          <a:endParaRPr lang="en-US" sz="2400"/>
        </a:p>
      </dgm:t>
    </dgm:pt>
    <dgm:pt modelId="{EFB39705-719E-410A-9E64-88F9C50679EF}" type="sibTrans" cxnId="{5D6FB8ED-23F8-4A19-A06F-DF00AA985D00}">
      <dgm:prSet/>
      <dgm:spPr/>
      <dgm:t>
        <a:bodyPr/>
        <a:lstStyle/>
        <a:p>
          <a:endParaRPr lang="en-US" sz="24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48612" custLinFactNeighborX="126" custLinFactNeighborY="61773">
        <dgm:presLayoutVars>
          <dgm:chMax val="0"/>
          <dgm:bulletEnabled val="1"/>
        </dgm:presLayoutVars>
      </dgm:prSet>
      <dgm:spPr/>
    </dgm:pt>
  </dgm:ptLst>
  <dgm:cxnLst>
    <dgm:cxn modelId="{2689DA36-CEE2-4B5B-8E93-556EF7A18893}"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193325F8-382A-4297-925B-EA74B47F043F}" type="presOf" srcId="{1C627D2C-301D-4F51-8698-F82410384408}" destId="{FB80C8AF-006B-47CA-99F0-F7A6E22DC1C9}" srcOrd="0" destOrd="0" presId="urn:microsoft.com/office/officeart/2005/8/layout/vList2"/>
    <dgm:cxn modelId="{125DBF9A-11B4-4FF5-B67F-23DAEC982039}"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4AE23A-E6A9-4545-A5BA-109ED66E1A0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4DCAF20-BF2F-42CC-859F-7127D14F8509}">
      <dgm:prSet custT="1"/>
      <dgm:spPr/>
      <dgm:t>
        <a:bodyPr/>
        <a:lstStyle/>
        <a:p>
          <a:pPr rtl="1"/>
          <a:r>
            <a:rPr lang="fa-IR" sz="2000" b="1" dirty="0" err="1">
              <a:effectLst/>
              <a:cs typeface="B Nazanin" panose="00000400000000000000" pitchFamily="2" charset="-78"/>
            </a:rPr>
            <a:t>پوزیشن</a:t>
          </a:r>
          <a:r>
            <a:rPr lang="fa-IR" sz="2000" b="1" dirty="0">
              <a:effectLst/>
              <a:cs typeface="B Nazanin" panose="00000400000000000000" pitchFamily="2" charset="-78"/>
            </a:rPr>
            <a:t> مادر و نوزاد</a:t>
          </a:r>
          <a:endParaRPr lang="en-US" sz="2000" b="1" dirty="0">
            <a:effectLst/>
            <a:cs typeface="B Nazanin" panose="00000400000000000000" pitchFamily="2" charset="-78"/>
          </a:endParaRPr>
        </a:p>
      </dgm:t>
    </dgm:pt>
    <dgm:pt modelId="{15C91001-8B1C-4342-9B32-6229446213B9}" type="parTrans" cxnId="{22A24AA0-4030-43F7-A4FB-13940A662D4D}">
      <dgm:prSet/>
      <dgm:spPr/>
      <dgm:t>
        <a:bodyPr/>
        <a:lstStyle/>
        <a:p>
          <a:endParaRPr lang="en-US" sz="2800" b="1">
            <a:effectLst/>
            <a:cs typeface="B Nazanin" panose="00000400000000000000" pitchFamily="2" charset="-78"/>
          </a:endParaRPr>
        </a:p>
      </dgm:t>
    </dgm:pt>
    <dgm:pt modelId="{35E2A99B-1141-466F-B677-9B13EBED5F37}" type="sibTrans" cxnId="{22A24AA0-4030-43F7-A4FB-13940A662D4D}">
      <dgm:prSet custT="1"/>
      <dgm:spPr/>
      <dgm:t>
        <a:bodyPr/>
        <a:lstStyle/>
        <a:p>
          <a:endParaRPr lang="en-US" sz="1800" b="1">
            <a:effectLst/>
            <a:cs typeface="B Nazanin" panose="00000400000000000000" pitchFamily="2" charset="-78"/>
          </a:endParaRPr>
        </a:p>
      </dgm:t>
    </dgm:pt>
    <dgm:pt modelId="{8FA4FCC1-B038-4333-BEB3-C4DB81D227D2}">
      <dgm:prSet custT="1"/>
      <dgm:spPr/>
      <dgm:t>
        <a:bodyPr/>
        <a:lstStyle/>
        <a:p>
          <a:pPr rtl="1"/>
          <a:r>
            <a:rPr lang="fa-IR" sz="2000" b="1">
              <a:effectLst/>
              <a:cs typeface="B Nazanin" panose="00000400000000000000" pitchFamily="2" charset="-78"/>
            </a:rPr>
            <a:t>چگونگی لچ</a:t>
          </a:r>
          <a:endParaRPr lang="en-US" sz="2000" b="1">
            <a:effectLst/>
            <a:cs typeface="B Nazanin" panose="00000400000000000000" pitchFamily="2" charset="-78"/>
          </a:endParaRPr>
        </a:p>
      </dgm:t>
    </dgm:pt>
    <dgm:pt modelId="{1AFA180F-82BC-4AA1-ADDB-DC22433D1204}" type="parTrans" cxnId="{590FCC3B-CAC8-46BC-B6B6-904758B15B53}">
      <dgm:prSet/>
      <dgm:spPr/>
      <dgm:t>
        <a:bodyPr/>
        <a:lstStyle/>
        <a:p>
          <a:endParaRPr lang="en-US" sz="2800" b="1">
            <a:effectLst/>
            <a:cs typeface="B Nazanin" panose="00000400000000000000" pitchFamily="2" charset="-78"/>
          </a:endParaRPr>
        </a:p>
      </dgm:t>
    </dgm:pt>
    <dgm:pt modelId="{509CCED0-5528-41BD-9F4E-690909258D8B}" type="sibTrans" cxnId="{590FCC3B-CAC8-46BC-B6B6-904758B15B53}">
      <dgm:prSet custT="1"/>
      <dgm:spPr/>
      <dgm:t>
        <a:bodyPr/>
        <a:lstStyle/>
        <a:p>
          <a:endParaRPr lang="en-US" sz="1800" b="1">
            <a:effectLst/>
            <a:cs typeface="B Nazanin" panose="00000400000000000000" pitchFamily="2" charset="-78"/>
          </a:endParaRPr>
        </a:p>
      </dgm:t>
    </dgm:pt>
    <dgm:pt modelId="{18C69EAD-978E-4CDF-81F8-C0AF954FACEF}">
      <dgm:prSet custT="1"/>
      <dgm:spPr/>
      <dgm:t>
        <a:bodyPr/>
        <a:lstStyle/>
        <a:p>
          <a:pPr rtl="1"/>
          <a:r>
            <a:rPr lang="fa-IR" sz="2000" b="1">
              <a:effectLst/>
              <a:cs typeface="B Nazanin" panose="00000400000000000000" pitchFamily="2" charset="-78"/>
            </a:rPr>
            <a:t>توان مکیدن و ادامه آن</a:t>
          </a:r>
          <a:endParaRPr lang="en-US" sz="2000" b="1">
            <a:effectLst/>
            <a:cs typeface="B Nazanin" panose="00000400000000000000" pitchFamily="2" charset="-78"/>
          </a:endParaRPr>
        </a:p>
      </dgm:t>
    </dgm:pt>
    <dgm:pt modelId="{EDE0899E-5B73-4324-95BF-21619B4072D0}" type="parTrans" cxnId="{8DD4ED7B-B03E-4650-91D6-AC5E78EDD0D5}">
      <dgm:prSet/>
      <dgm:spPr/>
      <dgm:t>
        <a:bodyPr/>
        <a:lstStyle/>
        <a:p>
          <a:endParaRPr lang="en-US" sz="2800" b="1">
            <a:effectLst/>
            <a:cs typeface="B Nazanin" panose="00000400000000000000" pitchFamily="2" charset="-78"/>
          </a:endParaRPr>
        </a:p>
      </dgm:t>
    </dgm:pt>
    <dgm:pt modelId="{BB2DC642-B0B8-4F6E-9AC9-717106F5CA48}" type="sibTrans" cxnId="{8DD4ED7B-B03E-4650-91D6-AC5E78EDD0D5}">
      <dgm:prSet custT="1"/>
      <dgm:spPr/>
      <dgm:t>
        <a:bodyPr/>
        <a:lstStyle/>
        <a:p>
          <a:endParaRPr lang="en-US" sz="1800" b="1">
            <a:effectLst/>
            <a:cs typeface="B Nazanin" panose="00000400000000000000" pitchFamily="2" charset="-78"/>
          </a:endParaRPr>
        </a:p>
      </dgm:t>
    </dgm:pt>
    <dgm:pt modelId="{02377872-9108-4550-A819-EBC5D449A91B}">
      <dgm:prSet custT="1"/>
      <dgm:spPr/>
      <dgm:t>
        <a:bodyPr/>
        <a:lstStyle/>
        <a:p>
          <a:pPr rtl="1"/>
          <a:r>
            <a:rPr lang="fa-IR" sz="2000" b="1">
              <a:effectLst/>
              <a:cs typeface="B Nazanin" panose="00000400000000000000" pitchFamily="2" charset="-78"/>
            </a:rPr>
            <a:t>مکیدن موثر وانتقال شیر </a:t>
          </a:r>
          <a:endParaRPr lang="en-US" sz="2000" b="1">
            <a:effectLst/>
            <a:cs typeface="B Nazanin" panose="00000400000000000000" pitchFamily="2" charset="-78"/>
          </a:endParaRPr>
        </a:p>
      </dgm:t>
    </dgm:pt>
    <dgm:pt modelId="{2534F63F-B531-446F-939A-3865A7876BFE}" type="parTrans" cxnId="{A061A2EC-BC95-4377-AAC3-7449B3F1AC36}">
      <dgm:prSet/>
      <dgm:spPr/>
      <dgm:t>
        <a:bodyPr/>
        <a:lstStyle/>
        <a:p>
          <a:endParaRPr lang="en-US" sz="2800" b="1">
            <a:effectLst/>
            <a:cs typeface="B Nazanin" panose="00000400000000000000" pitchFamily="2" charset="-78"/>
          </a:endParaRPr>
        </a:p>
      </dgm:t>
    </dgm:pt>
    <dgm:pt modelId="{E76EDF4A-48E1-4202-B3EB-915146375807}" type="sibTrans" cxnId="{A061A2EC-BC95-4377-AAC3-7449B3F1AC36}">
      <dgm:prSet custT="1"/>
      <dgm:spPr/>
      <dgm:t>
        <a:bodyPr/>
        <a:lstStyle/>
        <a:p>
          <a:endParaRPr lang="en-US" sz="1800" b="1">
            <a:effectLst/>
            <a:cs typeface="B Nazanin" panose="00000400000000000000" pitchFamily="2" charset="-78"/>
          </a:endParaRPr>
        </a:p>
      </dgm:t>
    </dgm:pt>
    <dgm:pt modelId="{76336542-4457-4573-8F21-7F08A46214C9}">
      <dgm:prSet custT="1"/>
      <dgm:spPr/>
      <dgm:t>
        <a:bodyPr/>
        <a:lstStyle/>
        <a:p>
          <a:pPr rtl="1"/>
          <a:r>
            <a:rPr lang="fa-IR" sz="2000" b="1">
              <a:effectLst/>
              <a:cs typeface="B Nazanin" panose="00000400000000000000" pitchFamily="2" charset="-78"/>
            </a:rPr>
            <a:t>نیاز به فشردن پستان </a:t>
          </a:r>
          <a:endParaRPr lang="en-US" sz="2000" b="1">
            <a:effectLst/>
            <a:cs typeface="B Nazanin" panose="00000400000000000000" pitchFamily="2" charset="-78"/>
          </a:endParaRPr>
        </a:p>
      </dgm:t>
    </dgm:pt>
    <dgm:pt modelId="{4DC35802-6432-4581-9BDA-655A4DD134C3}" type="parTrans" cxnId="{FBD06DFB-0780-4091-9DBF-0248C6D78953}">
      <dgm:prSet/>
      <dgm:spPr/>
      <dgm:t>
        <a:bodyPr/>
        <a:lstStyle/>
        <a:p>
          <a:endParaRPr lang="en-US" sz="2800" b="1">
            <a:effectLst/>
            <a:cs typeface="B Nazanin" panose="00000400000000000000" pitchFamily="2" charset="-78"/>
          </a:endParaRPr>
        </a:p>
      </dgm:t>
    </dgm:pt>
    <dgm:pt modelId="{C61CA0DB-7CF9-459C-9277-DA388B66A97D}" type="sibTrans" cxnId="{FBD06DFB-0780-4091-9DBF-0248C6D78953}">
      <dgm:prSet custT="1"/>
      <dgm:spPr/>
      <dgm:t>
        <a:bodyPr/>
        <a:lstStyle/>
        <a:p>
          <a:endParaRPr lang="en-US" sz="1800" b="1">
            <a:effectLst/>
            <a:cs typeface="B Nazanin" panose="00000400000000000000" pitchFamily="2" charset="-78"/>
          </a:endParaRPr>
        </a:p>
      </dgm:t>
    </dgm:pt>
    <dgm:pt modelId="{3313AB5E-E058-4BA3-B2A3-2DA3FA5BEBDE}">
      <dgm:prSet custT="1"/>
      <dgm:spPr/>
      <dgm:t>
        <a:bodyPr/>
        <a:lstStyle/>
        <a:p>
          <a:pPr rtl="1"/>
          <a:r>
            <a:rPr lang="fa-IR" sz="2000" b="1">
              <a:effectLst/>
              <a:cs typeface="B Nazanin" panose="00000400000000000000" pitchFamily="2" charset="-78"/>
            </a:rPr>
            <a:t>نیاز به نیپل شیلد</a:t>
          </a:r>
          <a:endParaRPr lang="en-US" sz="2000" b="1">
            <a:effectLst/>
            <a:cs typeface="B Nazanin" panose="00000400000000000000" pitchFamily="2" charset="-78"/>
          </a:endParaRPr>
        </a:p>
      </dgm:t>
    </dgm:pt>
    <dgm:pt modelId="{D12E0B32-CFC2-41B6-9BC4-8A39EFAA8ECE}" type="parTrans" cxnId="{E659954D-9641-4D9B-9752-34F8AB31E0F7}">
      <dgm:prSet/>
      <dgm:spPr/>
      <dgm:t>
        <a:bodyPr/>
        <a:lstStyle/>
        <a:p>
          <a:endParaRPr lang="en-US" sz="2800" b="1">
            <a:effectLst/>
            <a:cs typeface="B Nazanin" panose="00000400000000000000" pitchFamily="2" charset="-78"/>
          </a:endParaRPr>
        </a:p>
      </dgm:t>
    </dgm:pt>
    <dgm:pt modelId="{C0EDDB2D-2C10-44DE-80F4-EE333248C810}" type="sibTrans" cxnId="{E659954D-9641-4D9B-9752-34F8AB31E0F7}">
      <dgm:prSet custT="1"/>
      <dgm:spPr/>
      <dgm:t>
        <a:bodyPr/>
        <a:lstStyle/>
        <a:p>
          <a:endParaRPr lang="en-US" sz="1800" b="1">
            <a:effectLst/>
            <a:cs typeface="B Nazanin" panose="00000400000000000000" pitchFamily="2" charset="-78"/>
          </a:endParaRPr>
        </a:p>
      </dgm:t>
    </dgm:pt>
    <dgm:pt modelId="{0829F00F-B82D-403F-B79D-DF414A31AEDD}">
      <dgm:prSet custT="1"/>
      <dgm:spPr/>
      <dgm:t>
        <a:bodyPr/>
        <a:lstStyle/>
        <a:p>
          <a:pPr rtl="1"/>
          <a:r>
            <a:rPr lang="fa-IR" sz="2000" b="1">
              <a:effectLst/>
              <a:cs typeface="B Nazanin" panose="00000400000000000000" pitchFamily="2" charset="-78"/>
            </a:rPr>
            <a:t>نیاز ساپلمنت</a:t>
          </a:r>
          <a:endParaRPr lang="en-US" sz="2000" b="1">
            <a:effectLst/>
            <a:cs typeface="B Nazanin" panose="00000400000000000000" pitchFamily="2" charset="-78"/>
          </a:endParaRPr>
        </a:p>
      </dgm:t>
    </dgm:pt>
    <dgm:pt modelId="{BCACC91A-44ED-4996-AC62-13E2D1258DAE}" type="parTrans" cxnId="{41CCD72F-2149-4C26-8256-FEE52F3AF2DA}">
      <dgm:prSet/>
      <dgm:spPr/>
      <dgm:t>
        <a:bodyPr/>
        <a:lstStyle/>
        <a:p>
          <a:endParaRPr lang="en-US" sz="2800" b="1">
            <a:effectLst/>
            <a:cs typeface="B Nazanin" panose="00000400000000000000" pitchFamily="2" charset="-78"/>
          </a:endParaRPr>
        </a:p>
      </dgm:t>
    </dgm:pt>
    <dgm:pt modelId="{914A640C-56B0-4BA7-96D5-E821E616C566}" type="sibTrans" cxnId="{41CCD72F-2149-4C26-8256-FEE52F3AF2DA}">
      <dgm:prSet custT="1"/>
      <dgm:spPr/>
      <dgm:t>
        <a:bodyPr/>
        <a:lstStyle/>
        <a:p>
          <a:endParaRPr lang="en-US" sz="1800" b="1">
            <a:effectLst/>
            <a:cs typeface="B Nazanin" panose="00000400000000000000" pitchFamily="2" charset="-78"/>
          </a:endParaRPr>
        </a:p>
      </dgm:t>
    </dgm:pt>
    <dgm:pt modelId="{965485D3-DDA8-423F-AB8A-92985E05A951}">
      <dgm:prSet custT="1"/>
      <dgm:spPr/>
      <dgm:t>
        <a:bodyPr/>
        <a:lstStyle/>
        <a:p>
          <a:pPr rtl="1"/>
          <a:r>
            <a:rPr lang="fa-IR" sz="2000" b="1" dirty="0">
              <a:effectLst/>
              <a:cs typeface="B Nazanin" panose="00000400000000000000" pitchFamily="2" charset="-78"/>
            </a:rPr>
            <a:t>چگونه؟ مکمل رسان .</a:t>
          </a:r>
          <a:r>
            <a:rPr lang="fa-IR" sz="2000" b="1" dirty="0" err="1">
              <a:effectLst/>
              <a:cs typeface="B Nazanin" panose="00000400000000000000" pitchFamily="2" charset="-78"/>
            </a:rPr>
            <a:t>کاپ</a:t>
          </a:r>
          <a:r>
            <a:rPr lang="fa-IR" sz="2000" b="1" dirty="0">
              <a:effectLst/>
              <a:cs typeface="B Nazanin" panose="00000400000000000000" pitchFamily="2" charset="-78"/>
            </a:rPr>
            <a:t>... </a:t>
          </a:r>
          <a:endParaRPr lang="en-US" sz="2000" b="1" dirty="0">
            <a:effectLst/>
            <a:cs typeface="B Nazanin" panose="00000400000000000000" pitchFamily="2" charset="-78"/>
          </a:endParaRPr>
        </a:p>
      </dgm:t>
    </dgm:pt>
    <dgm:pt modelId="{11C56CD7-8839-4A6B-8F8D-84CC38EBE7BF}" type="parTrans" cxnId="{EFA82AF3-2EE2-4E9E-9965-91EEECDFB836}">
      <dgm:prSet/>
      <dgm:spPr/>
      <dgm:t>
        <a:bodyPr/>
        <a:lstStyle/>
        <a:p>
          <a:endParaRPr lang="en-US" sz="2800" b="1">
            <a:effectLst/>
            <a:cs typeface="B Nazanin" panose="00000400000000000000" pitchFamily="2" charset="-78"/>
          </a:endParaRPr>
        </a:p>
      </dgm:t>
    </dgm:pt>
    <dgm:pt modelId="{389112D8-4317-40F4-8CFB-A72404B018CA}" type="sibTrans" cxnId="{EFA82AF3-2EE2-4E9E-9965-91EEECDFB836}">
      <dgm:prSet custT="1"/>
      <dgm:spPr/>
      <dgm:t>
        <a:bodyPr/>
        <a:lstStyle/>
        <a:p>
          <a:endParaRPr lang="en-US" sz="1800" b="1">
            <a:effectLst/>
            <a:cs typeface="B Nazanin" panose="00000400000000000000" pitchFamily="2" charset="-78"/>
          </a:endParaRPr>
        </a:p>
      </dgm:t>
    </dgm:pt>
    <dgm:pt modelId="{41062B5F-64AA-420D-980C-3C4EB3AC15AA}" type="pres">
      <dgm:prSet presAssocID="{374AE23A-E6A9-4545-A5BA-109ED66E1A07}" presName="cycle" presStyleCnt="0">
        <dgm:presLayoutVars>
          <dgm:dir/>
          <dgm:resizeHandles val="exact"/>
        </dgm:presLayoutVars>
      </dgm:prSet>
      <dgm:spPr/>
    </dgm:pt>
    <dgm:pt modelId="{887A8393-086F-491F-B696-354A2AD7DAA7}" type="pres">
      <dgm:prSet presAssocID="{F4DCAF20-BF2F-42CC-859F-7127D14F8509}" presName="dummy" presStyleCnt="0"/>
      <dgm:spPr/>
    </dgm:pt>
    <dgm:pt modelId="{60053DEE-63CF-4B7F-9487-9468D3F700DE}" type="pres">
      <dgm:prSet presAssocID="{F4DCAF20-BF2F-42CC-859F-7127D14F8509}" presName="node" presStyleLbl="revTx" presStyleIdx="0" presStyleCnt="8">
        <dgm:presLayoutVars>
          <dgm:bulletEnabled val="1"/>
        </dgm:presLayoutVars>
      </dgm:prSet>
      <dgm:spPr/>
    </dgm:pt>
    <dgm:pt modelId="{A3404343-668B-4F23-B32A-FAE4CF753809}" type="pres">
      <dgm:prSet presAssocID="{35E2A99B-1141-466F-B677-9B13EBED5F37}" presName="sibTrans" presStyleLbl="node1" presStyleIdx="0" presStyleCnt="8"/>
      <dgm:spPr/>
    </dgm:pt>
    <dgm:pt modelId="{0CF4D52C-7A74-4823-8B9F-5BD06A10276D}" type="pres">
      <dgm:prSet presAssocID="{8FA4FCC1-B038-4333-BEB3-C4DB81D227D2}" presName="dummy" presStyleCnt="0"/>
      <dgm:spPr/>
    </dgm:pt>
    <dgm:pt modelId="{DDCDCE34-16FE-4691-8B3F-C50A2CBD4226}" type="pres">
      <dgm:prSet presAssocID="{8FA4FCC1-B038-4333-BEB3-C4DB81D227D2}" presName="node" presStyleLbl="revTx" presStyleIdx="1" presStyleCnt="8">
        <dgm:presLayoutVars>
          <dgm:bulletEnabled val="1"/>
        </dgm:presLayoutVars>
      </dgm:prSet>
      <dgm:spPr/>
    </dgm:pt>
    <dgm:pt modelId="{0B2B6C65-F6D6-450F-8431-EC2C91EDFB21}" type="pres">
      <dgm:prSet presAssocID="{509CCED0-5528-41BD-9F4E-690909258D8B}" presName="sibTrans" presStyleLbl="node1" presStyleIdx="1" presStyleCnt="8"/>
      <dgm:spPr/>
    </dgm:pt>
    <dgm:pt modelId="{68B198AE-32E8-441A-B514-CD97A18B62D7}" type="pres">
      <dgm:prSet presAssocID="{18C69EAD-978E-4CDF-81F8-C0AF954FACEF}" presName="dummy" presStyleCnt="0"/>
      <dgm:spPr/>
    </dgm:pt>
    <dgm:pt modelId="{178D4FD9-6623-4336-9412-EA4BD16D42A0}" type="pres">
      <dgm:prSet presAssocID="{18C69EAD-978E-4CDF-81F8-C0AF954FACEF}" presName="node" presStyleLbl="revTx" presStyleIdx="2" presStyleCnt="8">
        <dgm:presLayoutVars>
          <dgm:bulletEnabled val="1"/>
        </dgm:presLayoutVars>
      </dgm:prSet>
      <dgm:spPr/>
    </dgm:pt>
    <dgm:pt modelId="{9FE57AF1-C6F7-4EB8-A0D2-882ABC7FAEED}" type="pres">
      <dgm:prSet presAssocID="{BB2DC642-B0B8-4F6E-9AC9-717106F5CA48}" presName="sibTrans" presStyleLbl="node1" presStyleIdx="2" presStyleCnt="8"/>
      <dgm:spPr/>
    </dgm:pt>
    <dgm:pt modelId="{7C97C589-7000-432B-8F0F-F0586D9E3D50}" type="pres">
      <dgm:prSet presAssocID="{02377872-9108-4550-A819-EBC5D449A91B}" presName="dummy" presStyleCnt="0"/>
      <dgm:spPr/>
    </dgm:pt>
    <dgm:pt modelId="{51C68B25-8EA9-4E48-BA42-01AF505A3E20}" type="pres">
      <dgm:prSet presAssocID="{02377872-9108-4550-A819-EBC5D449A91B}" presName="node" presStyleLbl="revTx" presStyleIdx="3" presStyleCnt="8">
        <dgm:presLayoutVars>
          <dgm:bulletEnabled val="1"/>
        </dgm:presLayoutVars>
      </dgm:prSet>
      <dgm:spPr/>
    </dgm:pt>
    <dgm:pt modelId="{74C305E0-2EDA-4AF7-8B7C-92FAA8A059BA}" type="pres">
      <dgm:prSet presAssocID="{E76EDF4A-48E1-4202-B3EB-915146375807}" presName="sibTrans" presStyleLbl="node1" presStyleIdx="3" presStyleCnt="8"/>
      <dgm:spPr/>
    </dgm:pt>
    <dgm:pt modelId="{EAB87F68-A992-4154-9810-13AB26DEB4E0}" type="pres">
      <dgm:prSet presAssocID="{76336542-4457-4573-8F21-7F08A46214C9}" presName="dummy" presStyleCnt="0"/>
      <dgm:spPr/>
    </dgm:pt>
    <dgm:pt modelId="{5B6D2482-D6A3-47B5-96C7-A773359AF2D6}" type="pres">
      <dgm:prSet presAssocID="{76336542-4457-4573-8F21-7F08A46214C9}" presName="node" presStyleLbl="revTx" presStyleIdx="4" presStyleCnt="8" custScaleX="110549" custScaleY="114381">
        <dgm:presLayoutVars>
          <dgm:bulletEnabled val="1"/>
        </dgm:presLayoutVars>
      </dgm:prSet>
      <dgm:spPr/>
    </dgm:pt>
    <dgm:pt modelId="{9E71EFE6-5771-4D9B-A115-ED0A34FF4A84}" type="pres">
      <dgm:prSet presAssocID="{C61CA0DB-7CF9-459C-9277-DA388B66A97D}" presName="sibTrans" presStyleLbl="node1" presStyleIdx="4" presStyleCnt="8"/>
      <dgm:spPr/>
    </dgm:pt>
    <dgm:pt modelId="{976DE945-43EA-4994-8690-474D3EDDB75C}" type="pres">
      <dgm:prSet presAssocID="{3313AB5E-E058-4BA3-B2A3-2DA3FA5BEBDE}" presName="dummy" presStyleCnt="0"/>
      <dgm:spPr/>
    </dgm:pt>
    <dgm:pt modelId="{8004CF49-8F42-492A-B08A-1D15DC022138}" type="pres">
      <dgm:prSet presAssocID="{3313AB5E-E058-4BA3-B2A3-2DA3FA5BEBDE}" presName="node" presStyleLbl="revTx" presStyleIdx="5" presStyleCnt="8">
        <dgm:presLayoutVars>
          <dgm:bulletEnabled val="1"/>
        </dgm:presLayoutVars>
      </dgm:prSet>
      <dgm:spPr/>
    </dgm:pt>
    <dgm:pt modelId="{B44C34ED-BAA9-4331-AB3C-19922D1F53EA}" type="pres">
      <dgm:prSet presAssocID="{C0EDDB2D-2C10-44DE-80F4-EE333248C810}" presName="sibTrans" presStyleLbl="node1" presStyleIdx="5" presStyleCnt="8"/>
      <dgm:spPr/>
    </dgm:pt>
    <dgm:pt modelId="{F42F1A31-C369-4492-8A37-D8DAAE8AB19C}" type="pres">
      <dgm:prSet presAssocID="{0829F00F-B82D-403F-B79D-DF414A31AEDD}" presName="dummy" presStyleCnt="0"/>
      <dgm:spPr/>
    </dgm:pt>
    <dgm:pt modelId="{87C4137C-6804-4E2E-AB35-D9B99E209AC1}" type="pres">
      <dgm:prSet presAssocID="{0829F00F-B82D-403F-B79D-DF414A31AEDD}" presName="node" presStyleLbl="revTx" presStyleIdx="6" presStyleCnt="8">
        <dgm:presLayoutVars>
          <dgm:bulletEnabled val="1"/>
        </dgm:presLayoutVars>
      </dgm:prSet>
      <dgm:spPr/>
    </dgm:pt>
    <dgm:pt modelId="{DAD6683C-1D9C-4999-8EBD-CC8D3B17FD80}" type="pres">
      <dgm:prSet presAssocID="{914A640C-56B0-4BA7-96D5-E821E616C566}" presName="sibTrans" presStyleLbl="node1" presStyleIdx="6" presStyleCnt="8"/>
      <dgm:spPr/>
    </dgm:pt>
    <dgm:pt modelId="{EF5D46CE-F692-4987-9DFE-CFB6B0B139DE}" type="pres">
      <dgm:prSet presAssocID="{965485D3-DDA8-423F-AB8A-92985E05A951}" presName="dummy" presStyleCnt="0"/>
      <dgm:spPr/>
    </dgm:pt>
    <dgm:pt modelId="{9F66C191-E984-4D3C-88FE-E834F2953CBB}" type="pres">
      <dgm:prSet presAssocID="{965485D3-DDA8-423F-AB8A-92985E05A951}" presName="node" presStyleLbl="revTx" presStyleIdx="7" presStyleCnt="8">
        <dgm:presLayoutVars>
          <dgm:bulletEnabled val="1"/>
        </dgm:presLayoutVars>
      </dgm:prSet>
      <dgm:spPr/>
    </dgm:pt>
    <dgm:pt modelId="{C8E04AC0-25E4-4C57-A29A-DFCE0825FA4A}" type="pres">
      <dgm:prSet presAssocID="{389112D8-4317-40F4-8CFB-A72404B018CA}" presName="sibTrans" presStyleLbl="node1" presStyleIdx="7" presStyleCnt="8"/>
      <dgm:spPr/>
    </dgm:pt>
  </dgm:ptLst>
  <dgm:cxnLst>
    <dgm:cxn modelId="{AA686520-BFFE-46C7-9EC8-5DEC4A1C5F70}" type="presOf" srcId="{389112D8-4317-40F4-8CFB-A72404B018CA}" destId="{C8E04AC0-25E4-4C57-A29A-DFCE0825FA4A}" srcOrd="0" destOrd="0" presId="urn:microsoft.com/office/officeart/2005/8/layout/cycle1"/>
    <dgm:cxn modelId="{FB57242D-8CB0-428E-9181-EE2FF991D0ED}" type="presOf" srcId="{C61CA0DB-7CF9-459C-9277-DA388B66A97D}" destId="{9E71EFE6-5771-4D9B-A115-ED0A34FF4A84}" srcOrd="0" destOrd="0" presId="urn:microsoft.com/office/officeart/2005/8/layout/cycle1"/>
    <dgm:cxn modelId="{41CCD72F-2149-4C26-8256-FEE52F3AF2DA}" srcId="{374AE23A-E6A9-4545-A5BA-109ED66E1A07}" destId="{0829F00F-B82D-403F-B79D-DF414A31AEDD}" srcOrd="6" destOrd="0" parTransId="{BCACC91A-44ED-4996-AC62-13E2D1258DAE}" sibTransId="{914A640C-56B0-4BA7-96D5-E821E616C566}"/>
    <dgm:cxn modelId="{F6372A35-6E70-4565-811D-CE01DE1101E5}" type="presOf" srcId="{76336542-4457-4573-8F21-7F08A46214C9}" destId="{5B6D2482-D6A3-47B5-96C7-A773359AF2D6}" srcOrd="0" destOrd="0" presId="urn:microsoft.com/office/officeart/2005/8/layout/cycle1"/>
    <dgm:cxn modelId="{090E5A38-3771-4218-920A-ABF241BEAE63}" type="presOf" srcId="{914A640C-56B0-4BA7-96D5-E821E616C566}" destId="{DAD6683C-1D9C-4999-8EBD-CC8D3B17FD80}" srcOrd="0" destOrd="0" presId="urn:microsoft.com/office/officeart/2005/8/layout/cycle1"/>
    <dgm:cxn modelId="{590FCC3B-CAC8-46BC-B6B6-904758B15B53}" srcId="{374AE23A-E6A9-4545-A5BA-109ED66E1A07}" destId="{8FA4FCC1-B038-4333-BEB3-C4DB81D227D2}" srcOrd="1" destOrd="0" parTransId="{1AFA180F-82BC-4AA1-ADDB-DC22433D1204}" sibTransId="{509CCED0-5528-41BD-9F4E-690909258D8B}"/>
    <dgm:cxn modelId="{5DFF7340-E0A6-44E9-993D-86C2934845FF}" type="presOf" srcId="{965485D3-DDA8-423F-AB8A-92985E05A951}" destId="{9F66C191-E984-4D3C-88FE-E834F2953CBB}" srcOrd="0" destOrd="0" presId="urn:microsoft.com/office/officeart/2005/8/layout/cycle1"/>
    <dgm:cxn modelId="{24D48C64-A09C-4453-96D1-16A4FF84CD30}" type="presOf" srcId="{8FA4FCC1-B038-4333-BEB3-C4DB81D227D2}" destId="{DDCDCE34-16FE-4691-8B3F-C50A2CBD4226}" srcOrd="0" destOrd="0" presId="urn:microsoft.com/office/officeart/2005/8/layout/cycle1"/>
    <dgm:cxn modelId="{92FD4A47-EC44-41D3-BF80-4D6CFD2EE5E4}" type="presOf" srcId="{509CCED0-5528-41BD-9F4E-690909258D8B}" destId="{0B2B6C65-F6D6-450F-8431-EC2C91EDFB21}" srcOrd="0" destOrd="0" presId="urn:microsoft.com/office/officeart/2005/8/layout/cycle1"/>
    <dgm:cxn modelId="{3275BC6A-AB48-4506-A92D-03C2F9DD464B}" type="presOf" srcId="{3313AB5E-E058-4BA3-B2A3-2DA3FA5BEBDE}" destId="{8004CF49-8F42-492A-B08A-1D15DC022138}" srcOrd="0" destOrd="0" presId="urn:microsoft.com/office/officeart/2005/8/layout/cycle1"/>
    <dgm:cxn modelId="{30C4954B-948A-43C6-9BDD-8DDAA901D30A}" type="presOf" srcId="{C0EDDB2D-2C10-44DE-80F4-EE333248C810}" destId="{B44C34ED-BAA9-4331-AB3C-19922D1F53EA}" srcOrd="0" destOrd="0" presId="urn:microsoft.com/office/officeart/2005/8/layout/cycle1"/>
    <dgm:cxn modelId="{E659954D-9641-4D9B-9752-34F8AB31E0F7}" srcId="{374AE23A-E6A9-4545-A5BA-109ED66E1A07}" destId="{3313AB5E-E058-4BA3-B2A3-2DA3FA5BEBDE}" srcOrd="5" destOrd="0" parTransId="{D12E0B32-CFC2-41B6-9BC4-8A39EFAA8ECE}" sibTransId="{C0EDDB2D-2C10-44DE-80F4-EE333248C810}"/>
    <dgm:cxn modelId="{8DD4ED7B-B03E-4650-91D6-AC5E78EDD0D5}" srcId="{374AE23A-E6A9-4545-A5BA-109ED66E1A07}" destId="{18C69EAD-978E-4CDF-81F8-C0AF954FACEF}" srcOrd="2" destOrd="0" parTransId="{EDE0899E-5B73-4324-95BF-21619B4072D0}" sibTransId="{BB2DC642-B0B8-4F6E-9AC9-717106F5CA48}"/>
    <dgm:cxn modelId="{22A24AA0-4030-43F7-A4FB-13940A662D4D}" srcId="{374AE23A-E6A9-4545-A5BA-109ED66E1A07}" destId="{F4DCAF20-BF2F-42CC-859F-7127D14F8509}" srcOrd="0" destOrd="0" parTransId="{15C91001-8B1C-4342-9B32-6229446213B9}" sibTransId="{35E2A99B-1141-466F-B677-9B13EBED5F37}"/>
    <dgm:cxn modelId="{BBD766B5-0263-4452-B859-798DDDCE4304}" type="presOf" srcId="{BB2DC642-B0B8-4F6E-9AC9-717106F5CA48}" destId="{9FE57AF1-C6F7-4EB8-A0D2-882ABC7FAEED}" srcOrd="0" destOrd="0" presId="urn:microsoft.com/office/officeart/2005/8/layout/cycle1"/>
    <dgm:cxn modelId="{B4AC1FC7-A5AC-4709-A92D-B9945298B40B}" type="presOf" srcId="{18C69EAD-978E-4CDF-81F8-C0AF954FACEF}" destId="{178D4FD9-6623-4336-9412-EA4BD16D42A0}" srcOrd="0" destOrd="0" presId="urn:microsoft.com/office/officeart/2005/8/layout/cycle1"/>
    <dgm:cxn modelId="{9A49A4D5-0761-4F0F-B5C5-9F3124746F78}" type="presOf" srcId="{0829F00F-B82D-403F-B79D-DF414A31AEDD}" destId="{87C4137C-6804-4E2E-AB35-D9B99E209AC1}" srcOrd="0" destOrd="0" presId="urn:microsoft.com/office/officeart/2005/8/layout/cycle1"/>
    <dgm:cxn modelId="{CD0E46D7-4ACE-4FF7-BEC5-4042772437DA}" type="presOf" srcId="{E76EDF4A-48E1-4202-B3EB-915146375807}" destId="{74C305E0-2EDA-4AF7-8B7C-92FAA8A059BA}" srcOrd="0" destOrd="0" presId="urn:microsoft.com/office/officeart/2005/8/layout/cycle1"/>
    <dgm:cxn modelId="{A061A2EC-BC95-4377-AAC3-7449B3F1AC36}" srcId="{374AE23A-E6A9-4545-A5BA-109ED66E1A07}" destId="{02377872-9108-4550-A819-EBC5D449A91B}" srcOrd="3" destOrd="0" parTransId="{2534F63F-B531-446F-939A-3865A7876BFE}" sibTransId="{E76EDF4A-48E1-4202-B3EB-915146375807}"/>
    <dgm:cxn modelId="{9A3867ED-6CA3-491A-8702-0FFDB0D18925}" type="presOf" srcId="{02377872-9108-4550-A819-EBC5D449A91B}" destId="{51C68B25-8EA9-4E48-BA42-01AF505A3E20}" srcOrd="0" destOrd="0" presId="urn:microsoft.com/office/officeart/2005/8/layout/cycle1"/>
    <dgm:cxn modelId="{0FAC24EE-A264-4E3E-91B6-27DEAF70F440}" type="presOf" srcId="{F4DCAF20-BF2F-42CC-859F-7127D14F8509}" destId="{60053DEE-63CF-4B7F-9487-9468D3F700DE}" srcOrd="0" destOrd="0" presId="urn:microsoft.com/office/officeart/2005/8/layout/cycle1"/>
    <dgm:cxn modelId="{8944B6F0-03F0-459C-BAA9-7F1CD54E9C49}" type="presOf" srcId="{374AE23A-E6A9-4545-A5BA-109ED66E1A07}" destId="{41062B5F-64AA-420D-980C-3C4EB3AC15AA}" srcOrd="0" destOrd="0" presId="urn:microsoft.com/office/officeart/2005/8/layout/cycle1"/>
    <dgm:cxn modelId="{EFA82AF3-2EE2-4E9E-9965-91EEECDFB836}" srcId="{374AE23A-E6A9-4545-A5BA-109ED66E1A07}" destId="{965485D3-DDA8-423F-AB8A-92985E05A951}" srcOrd="7" destOrd="0" parTransId="{11C56CD7-8839-4A6B-8F8D-84CC38EBE7BF}" sibTransId="{389112D8-4317-40F4-8CFB-A72404B018CA}"/>
    <dgm:cxn modelId="{FD5894F5-8CB1-4E78-B1D3-47376B6AC48F}" type="presOf" srcId="{35E2A99B-1141-466F-B677-9B13EBED5F37}" destId="{A3404343-668B-4F23-B32A-FAE4CF753809}" srcOrd="0" destOrd="0" presId="urn:microsoft.com/office/officeart/2005/8/layout/cycle1"/>
    <dgm:cxn modelId="{FBD06DFB-0780-4091-9DBF-0248C6D78953}" srcId="{374AE23A-E6A9-4545-A5BA-109ED66E1A07}" destId="{76336542-4457-4573-8F21-7F08A46214C9}" srcOrd="4" destOrd="0" parTransId="{4DC35802-6432-4581-9BDA-655A4DD134C3}" sibTransId="{C61CA0DB-7CF9-459C-9277-DA388B66A97D}"/>
    <dgm:cxn modelId="{FAACC22A-B4EC-41A7-9A45-AD39C24E3EAC}" type="presParOf" srcId="{41062B5F-64AA-420D-980C-3C4EB3AC15AA}" destId="{887A8393-086F-491F-B696-354A2AD7DAA7}" srcOrd="0" destOrd="0" presId="urn:microsoft.com/office/officeart/2005/8/layout/cycle1"/>
    <dgm:cxn modelId="{00E54F25-514A-4059-8CF9-5F2C691E5163}" type="presParOf" srcId="{41062B5F-64AA-420D-980C-3C4EB3AC15AA}" destId="{60053DEE-63CF-4B7F-9487-9468D3F700DE}" srcOrd="1" destOrd="0" presId="urn:microsoft.com/office/officeart/2005/8/layout/cycle1"/>
    <dgm:cxn modelId="{F3AE45FC-694A-44AC-BD3F-7ABFA73839BB}" type="presParOf" srcId="{41062B5F-64AA-420D-980C-3C4EB3AC15AA}" destId="{A3404343-668B-4F23-B32A-FAE4CF753809}" srcOrd="2" destOrd="0" presId="urn:microsoft.com/office/officeart/2005/8/layout/cycle1"/>
    <dgm:cxn modelId="{F99394E7-B8D7-4603-81E8-2DC633BE11E9}" type="presParOf" srcId="{41062B5F-64AA-420D-980C-3C4EB3AC15AA}" destId="{0CF4D52C-7A74-4823-8B9F-5BD06A10276D}" srcOrd="3" destOrd="0" presId="urn:microsoft.com/office/officeart/2005/8/layout/cycle1"/>
    <dgm:cxn modelId="{2E5782D1-E6F3-40BB-B53D-77F6CEC43DC4}" type="presParOf" srcId="{41062B5F-64AA-420D-980C-3C4EB3AC15AA}" destId="{DDCDCE34-16FE-4691-8B3F-C50A2CBD4226}" srcOrd="4" destOrd="0" presId="urn:microsoft.com/office/officeart/2005/8/layout/cycle1"/>
    <dgm:cxn modelId="{369A6C6C-222F-4376-93CF-A382923F5FF5}" type="presParOf" srcId="{41062B5F-64AA-420D-980C-3C4EB3AC15AA}" destId="{0B2B6C65-F6D6-450F-8431-EC2C91EDFB21}" srcOrd="5" destOrd="0" presId="urn:microsoft.com/office/officeart/2005/8/layout/cycle1"/>
    <dgm:cxn modelId="{49592ACA-0638-4670-944B-0E60C66D4FD9}" type="presParOf" srcId="{41062B5F-64AA-420D-980C-3C4EB3AC15AA}" destId="{68B198AE-32E8-441A-B514-CD97A18B62D7}" srcOrd="6" destOrd="0" presId="urn:microsoft.com/office/officeart/2005/8/layout/cycle1"/>
    <dgm:cxn modelId="{62DE3299-8012-4C66-89E7-F2C4C16A7207}" type="presParOf" srcId="{41062B5F-64AA-420D-980C-3C4EB3AC15AA}" destId="{178D4FD9-6623-4336-9412-EA4BD16D42A0}" srcOrd="7" destOrd="0" presId="urn:microsoft.com/office/officeart/2005/8/layout/cycle1"/>
    <dgm:cxn modelId="{4F67CF3E-7D0F-4894-A0C0-1BC1E1B738C7}" type="presParOf" srcId="{41062B5F-64AA-420D-980C-3C4EB3AC15AA}" destId="{9FE57AF1-C6F7-4EB8-A0D2-882ABC7FAEED}" srcOrd="8" destOrd="0" presId="urn:microsoft.com/office/officeart/2005/8/layout/cycle1"/>
    <dgm:cxn modelId="{5A255E86-1866-435B-887B-1DD4DA2693F2}" type="presParOf" srcId="{41062B5F-64AA-420D-980C-3C4EB3AC15AA}" destId="{7C97C589-7000-432B-8F0F-F0586D9E3D50}" srcOrd="9" destOrd="0" presId="urn:microsoft.com/office/officeart/2005/8/layout/cycle1"/>
    <dgm:cxn modelId="{98412473-304B-414E-9BEE-66A0601658F2}" type="presParOf" srcId="{41062B5F-64AA-420D-980C-3C4EB3AC15AA}" destId="{51C68B25-8EA9-4E48-BA42-01AF505A3E20}" srcOrd="10" destOrd="0" presId="urn:microsoft.com/office/officeart/2005/8/layout/cycle1"/>
    <dgm:cxn modelId="{803AD097-A675-449E-961A-2071867B4A46}" type="presParOf" srcId="{41062B5F-64AA-420D-980C-3C4EB3AC15AA}" destId="{74C305E0-2EDA-4AF7-8B7C-92FAA8A059BA}" srcOrd="11" destOrd="0" presId="urn:microsoft.com/office/officeart/2005/8/layout/cycle1"/>
    <dgm:cxn modelId="{58D979C4-4519-4EE9-B8DA-AB2765F4DB67}" type="presParOf" srcId="{41062B5F-64AA-420D-980C-3C4EB3AC15AA}" destId="{EAB87F68-A992-4154-9810-13AB26DEB4E0}" srcOrd="12" destOrd="0" presId="urn:microsoft.com/office/officeart/2005/8/layout/cycle1"/>
    <dgm:cxn modelId="{E491FF7E-6801-439D-8403-E306005644C7}" type="presParOf" srcId="{41062B5F-64AA-420D-980C-3C4EB3AC15AA}" destId="{5B6D2482-D6A3-47B5-96C7-A773359AF2D6}" srcOrd="13" destOrd="0" presId="urn:microsoft.com/office/officeart/2005/8/layout/cycle1"/>
    <dgm:cxn modelId="{703938DE-D647-4B79-9990-CC956256B364}" type="presParOf" srcId="{41062B5F-64AA-420D-980C-3C4EB3AC15AA}" destId="{9E71EFE6-5771-4D9B-A115-ED0A34FF4A84}" srcOrd="14" destOrd="0" presId="urn:microsoft.com/office/officeart/2005/8/layout/cycle1"/>
    <dgm:cxn modelId="{95118BB2-AA48-4AB6-B476-AC3E622E8F21}" type="presParOf" srcId="{41062B5F-64AA-420D-980C-3C4EB3AC15AA}" destId="{976DE945-43EA-4994-8690-474D3EDDB75C}" srcOrd="15" destOrd="0" presId="urn:microsoft.com/office/officeart/2005/8/layout/cycle1"/>
    <dgm:cxn modelId="{5602824F-55D1-44D0-B5DB-A36383BE846C}" type="presParOf" srcId="{41062B5F-64AA-420D-980C-3C4EB3AC15AA}" destId="{8004CF49-8F42-492A-B08A-1D15DC022138}" srcOrd="16" destOrd="0" presId="urn:microsoft.com/office/officeart/2005/8/layout/cycle1"/>
    <dgm:cxn modelId="{0DDF17CF-1319-466E-8C6F-FE9A4B322AF1}" type="presParOf" srcId="{41062B5F-64AA-420D-980C-3C4EB3AC15AA}" destId="{B44C34ED-BAA9-4331-AB3C-19922D1F53EA}" srcOrd="17" destOrd="0" presId="urn:microsoft.com/office/officeart/2005/8/layout/cycle1"/>
    <dgm:cxn modelId="{4F00F3D5-9DB5-40A8-8906-A91EE450AA4F}" type="presParOf" srcId="{41062B5F-64AA-420D-980C-3C4EB3AC15AA}" destId="{F42F1A31-C369-4492-8A37-D8DAAE8AB19C}" srcOrd="18" destOrd="0" presId="urn:microsoft.com/office/officeart/2005/8/layout/cycle1"/>
    <dgm:cxn modelId="{870A7CDB-1BBB-4AA9-82E0-D36FA61D2EE3}" type="presParOf" srcId="{41062B5F-64AA-420D-980C-3C4EB3AC15AA}" destId="{87C4137C-6804-4E2E-AB35-D9B99E209AC1}" srcOrd="19" destOrd="0" presId="urn:microsoft.com/office/officeart/2005/8/layout/cycle1"/>
    <dgm:cxn modelId="{F4CF43DA-3DC0-437A-8199-4A5B844157D3}" type="presParOf" srcId="{41062B5F-64AA-420D-980C-3C4EB3AC15AA}" destId="{DAD6683C-1D9C-4999-8EBD-CC8D3B17FD80}" srcOrd="20" destOrd="0" presId="urn:microsoft.com/office/officeart/2005/8/layout/cycle1"/>
    <dgm:cxn modelId="{6F9D043F-9627-4C62-B798-82F550B28B1F}" type="presParOf" srcId="{41062B5F-64AA-420D-980C-3C4EB3AC15AA}" destId="{EF5D46CE-F692-4987-9DFE-CFB6B0B139DE}" srcOrd="21" destOrd="0" presId="urn:microsoft.com/office/officeart/2005/8/layout/cycle1"/>
    <dgm:cxn modelId="{C0B31CD1-7534-4F86-850A-6BFEC618F30B}" type="presParOf" srcId="{41062B5F-64AA-420D-980C-3C4EB3AC15AA}" destId="{9F66C191-E984-4D3C-88FE-E834F2953CBB}" srcOrd="22" destOrd="0" presId="urn:microsoft.com/office/officeart/2005/8/layout/cycle1"/>
    <dgm:cxn modelId="{90B99DE6-0D75-4231-A6B4-BD09FFD44A49}" type="presParOf" srcId="{41062B5F-64AA-420D-980C-3C4EB3AC15AA}" destId="{C8E04AC0-25E4-4C57-A29A-DFCE0825FA4A}"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a:effectLst>
                <a:outerShdw blurRad="38100" dist="38100" dir="2700000" algn="tl">
                  <a:srgbClr val="000000">
                    <a:alpha val="43137"/>
                  </a:srgbClr>
                </a:outerShdw>
              </a:effectLst>
              <a:latin typeface="Times New Roman"/>
              <a:ea typeface="Calibri"/>
              <a:cs typeface="B Nazanin"/>
            </a:rPr>
            <a:t>تغذیه سه گانه گذشته است!!!  </a:t>
          </a:r>
          <a:r>
            <a:rPr lang="en-US" sz="4000" b="1" dirty="0">
              <a:effectLst>
                <a:outerShdw blurRad="38100" dist="38100" dir="2700000" algn="tl">
                  <a:srgbClr val="000000">
                    <a:alpha val="43137"/>
                  </a:srgbClr>
                </a:outerShdw>
              </a:effectLst>
              <a:latin typeface="Times New Roman"/>
              <a:ea typeface="Calibri"/>
              <a:cs typeface="B Nazanin"/>
            </a:rPr>
            <a:t> </a:t>
          </a:r>
          <a:r>
            <a:rPr lang="fa-IR" sz="4000" b="1" dirty="0">
              <a:effectLst>
                <a:outerShdw blurRad="38100" dist="38100" dir="2700000" algn="tl">
                  <a:srgbClr val="000000">
                    <a:alpha val="43137"/>
                  </a:srgbClr>
                </a:outerShdw>
              </a:effectLst>
              <a:latin typeface="Times New Roman"/>
              <a:ea typeface="Calibri"/>
              <a:cs typeface="B Nazanin"/>
            </a:rPr>
            <a:t>زمان</a:t>
          </a:r>
          <a:r>
            <a:rPr lang="en-US" sz="4000" b="1" dirty="0">
              <a:effectLst>
                <a:outerShdw blurRad="38100" dist="38100" dir="2700000" algn="tl">
                  <a:srgbClr val="000000">
                    <a:alpha val="43137"/>
                  </a:srgbClr>
                </a:outerShdw>
              </a:effectLst>
            </a:rPr>
            <a:t> </a:t>
          </a:r>
          <a:r>
            <a:rPr lang="fa-IR" sz="4000" b="1" dirty="0">
              <a:effectLst>
                <a:outerShdw blurRad="38100" dist="38100" dir="2700000" algn="tl">
                  <a:srgbClr val="000000">
                    <a:alpha val="43137"/>
                  </a:srgbClr>
                </a:outerShdw>
              </a:effectLst>
              <a:latin typeface="Times New Roman"/>
              <a:ea typeface="Calibri"/>
              <a:cs typeface="B Nazanin"/>
            </a:rPr>
            <a:t> </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6A270311-8EB8-433E-AE32-D28E55BE8B3F}" type="parTrans" cxnId="{5D6FB8ED-23F8-4A19-A06F-DF00AA985D00}">
      <dgm:prSet/>
      <dgm:spPr/>
      <dgm:t>
        <a:bodyPr/>
        <a:lstStyle/>
        <a:p>
          <a:endParaRPr lang="en-US" sz="2400"/>
        </a:p>
      </dgm:t>
    </dgm:pt>
    <dgm:pt modelId="{EFB39705-719E-410A-9E64-88F9C50679EF}" type="sibTrans" cxnId="{5D6FB8ED-23F8-4A19-A06F-DF00AA985D00}">
      <dgm:prSet/>
      <dgm:spPr/>
      <dgm:t>
        <a:bodyPr/>
        <a:lstStyle/>
        <a:p>
          <a:endParaRPr lang="en-US" sz="24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48612" custLinFactNeighborX="126" custLinFactNeighborY="61773">
        <dgm:presLayoutVars>
          <dgm:chMax val="0"/>
          <dgm:bulletEnabled val="1"/>
        </dgm:presLayoutVars>
      </dgm:prSet>
      <dgm:spPr/>
    </dgm:pt>
  </dgm:ptLst>
  <dgm:cxnLst>
    <dgm:cxn modelId="{E46AF244-80F7-4BFD-A53A-A049FEECC3B8}" type="presOf" srcId="{EFD2EDB6-33C8-45A3-B822-9ABE72EB662B}" destId="{41B786DD-A9A6-4E96-A16E-3A6F65D47054}" srcOrd="0" destOrd="0" presId="urn:microsoft.com/office/officeart/2005/8/layout/vList2"/>
    <dgm:cxn modelId="{419E7D9B-1E40-4DE3-BA7E-265DEF5CBB17}" type="presOf" srcId="{1C627D2C-301D-4F51-8698-F82410384408}" destId="{FB80C8AF-006B-47CA-99F0-F7A6E22DC1C9}"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A8154105-F5CE-4B7D-AE4E-D94692B175D1}"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a:effectLst>
                <a:outerShdw blurRad="38100" dist="38100" dir="2700000" algn="tl">
                  <a:srgbClr val="000000">
                    <a:alpha val="43137"/>
                  </a:srgbClr>
                </a:outerShdw>
              </a:effectLst>
              <a:latin typeface="Times New Roman"/>
              <a:cs typeface="B Nazanin"/>
            </a:rPr>
            <a:t>پیش بینی مشکلات و کمک های مورد نیاز</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6A270311-8EB8-433E-AE32-D28E55BE8B3F}" type="parTrans" cxnId="{5D6FB8ED-23F8-4A19-A06F-DF00AA985D00}">
      <dgm:prSet/>
      <dgm:spPr/>
      <dgm:t>
        <a:bodyPr/>
        <a:lstStyle/>
        <a:p>
          <a:endParaRPr lang="en-US" sz="2400"/>
        </a:p>
      </dgm:t>
    </dgm:pt>
    <dgm:pt modelId="{EFB39705-719E-410A-9E64-88F9C50679EF}" type="sibTrans" cxnId="{5D6FB8ED-23F8-4A19-A06F-DF00AA985D00}">
      <dgm:prSet/>
      <dgm:spPr/>
      <dgm:t>
        <a:bodyPr/>
        <a:lstStyle/>
        <a:p>
          <a:endParaRPr lang="en-US" sz="24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48612" custLinFactNeighborX="126" custLinFactNeighborY="61773">
        <dgm:presLayoutVars>
          <dgm:chMax val="0"/>
          <dgm:bulletEnabled val="1"/>
        </dgm:presLayoutVars>
      </dgm:prSet>
      <dgm:spPr/>
    </dgm:pt>
  </dgm:ptLst>
  <dgm:cxnLst>
    <dgm:cxn modelId="{F9573E93-D0C1-4163-9288-2F4246D9B2DA}" type="presOf" srcId="{1C627D2C-301D-4F51-8698-F82410384408}" destId="{FB80C8AF-006B-47CA-99F0-F7A6E22DC1C9}" srcOrd="0" destOrd="0" presId="urn:microsoft.com/office/officeart/2005/8/layout/vList2"/>
    <dgm:cxn modelId="{CD8763DC-051E-4F69-B283-E1E8164CF697}"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618E09CE-1ED4-4042-A30F-9AD5AA5279CD}"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a:effectLst>
                <a:outerShdw blurRad="38100" dist="38100" dir="2700000" algn="tl">
                  <a:srgbClr val="000000">
                    <a:alpha val="43137"/>
                  </a:srgbClr>
                </a:outerShdw>
              </a:effectLst>
              <a:latin typeface="Times New Roman"/>
              <a:cs typeface="B Nazanin"/>
            </a:rPr>
            <a:t>پیش بینی مشکلات و کمک های مورد نیاز</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6A270311-8EB8-433E-AE32-D28E55BE8B3F}" type="parTrans" cxnId="{5D6FB8ED-23F8-4A19-A06F-DF00AA985D00}">
      <dgm:prSet/>
      <dgm:spPr/>
      <dgm:t>
        <a:bodyPr/>
        <a:lstStyle/>
        <a:p>
          <a:endParaRPr lang="en-US" sz="2400"/>
        </a:p>
      </dgm:t>
    </dgm:pt>
    <dgm:pt modelId="{EFB39705-719E-410A-9E64-88F9C50679EF}" type="sibTrans" cxnId="{5D6FB8ED-23F8-4A19-A06F-DF00AA985D00}">
      <dgm:prSet/>
      <dgm:spPr/>
      <dgm:t>
        <a:bodyPr/>
        <a:lstStyle/>
        <a:p>
          <a:endParaRPr lang="en-US" sz="24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48612" custLinFactNeighborX="126" custLinFactNeighborY="61773">
        <dgm:presLayoutVars>
          <dgm:chMax val="0"/>
          <dgm:bulletEnabled val="1"/>
        </dgm:presLayoutVars>
      </dgm:prSet>
      <dgm:spPr/>
    </dgm:pt>
  </dgm:ptLst>
  <dgm:cxnLst>
    <dgm:cxn modelId="{1EF35778-7D79-4FF1-B220-0415F7298E7B}" type="presOf" srcId="{1C627D2C-301D-4F51-8698-F82410384408}" destId="{FB80C8AF-006B-47CA-99F0-F7A6E22DC1C9}" srcOrd="0" destOrd="0" presId="urn:microsoft.com/office/officeart/2005/8/layout/vList2"/>
    <dgm:cxn modelId="{AE90B4E4-8D59-451F-8C82-0F8072334DB8}"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2BC54973-E56E-4B4F-A851-918327E0C110}"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1C627D2C-301D-4F51-8698-F82410384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2EDB6-33C8-45A3-B822-9ABE72EB662B}">
      <dgm:prSet custT="1"/>
      <dgm:spPr/>
      <dgm:t>
        <a:bodyPr/>
        <a:lstStyle/>
        <a:p>
          <a:pPr algn="ctr" rtl="0"/>
          <a:r>
            <a:rPr lang="fa-IR" sz="4000" b="1" dirty="0">
              <a:effectLst>
                <a:outerShdw blurRad="38100" dist="38100" dir="2700000" algn="tl">
                  <a:srgbClr val="000000">
                    <a:alpha val="43137"/>
                  </a:srgbClr>
                </a:outerShdw>
              </a:effectLst>
              <a:latin typeface="Times New Roman"/>
              <a:cs typeface="B Nazanin"/>
            </a:rPr>
            <a:t>ادامه پیگیری</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6A270311-8EB8-433E-AE32-D28E55BE8B3F}" type="parTrans" cxnId="{5D6FB8ED-23F8-4A19-A06F-DF00AA985D00}">
      <dgm:prSet/>
      <dgm:spPr/>
      <dgm:t>
        <a:bodyPr/>
        <a:lstStyle/>
        <a:p>
          <a:endParaRPr lang="en-US" sz="2400"/>
        </a:p>
      </dgm:t>
    </dgm:pt>
    <dgm:pt modelId="{EFB39705-719E-410A-9E64-88F9C50679EF}" type="sibTrans" cxnId="{5D6FB8ED-23F8-4A19-A06F-DF00AA985D00}">
      <dgm:prSet/>
      <dgm:spPr/>
      <dgm:t>
        <a:bodyPr/>
        <a:lstStyle/>
        <a:p>
          <a:endParaRPr lang="en-US" sz="2400"/>
        </a:p>
      </dgm:t>
    </dgm:pt>
    <dgm:pt modelId="{FB80C8AF-006B-47CA-99F0-F7A6E22DC1C9}" type="pres">
      <dgm:prSet presAssocID="{1C627D2C-301D-4F51-8698-F82410384408}" presName="linear" presStyleCnt="0">
        <dgm:presLayoutVars>
          <dgm:animLvl val="lvl"/>
          <dgm:resizeHandles val="exact"/>
        </dgm:presLayoutVars>
      </dgm:prSet>
      <dgm:spPr/>
    </dgm:pt>
    <dgm:pt modelId="{41B786DD-A9A6-4E96-A16E-3A6F65D47054}" type="pres">
      <dgm:prSet presAssocID="{EFD2EDB6-33C8-45A3-B822-9ABE72EB662B}" presName="parentText" presStyleLbl="node1" presStyleIdx="0" presStyleCnt="1" custScaleY="348612" custLinFactNeighborX="126" custLinFactNeighborY="61773">
        <dgm:presLayoutVars>
          <dgm:chMax val="0"/>
          <dgm:bulletEnabled val="1"/>
        </dgm:presLayoutVars>
      </dgm:prSet>
      <dgm:spPr/>
    </dgm:pt>
  </dgm:ptLst>
  <dgm:cxnLst>
    <dgm:cxn modelId="{1360B639-90DE-48BA-B63B-ABD3FB097426}" type="presOf" srcId="{1C627D2C-301D-4F51-8698-F82410384408}" destId="{FB80C8AF-006B-47CA-99F0-F7A6E22DC1C9}" srcOrd="0" destOrd="0" presId="urn:microsoft.com/office/officeart/2005/8/layout/vList2"/>
    <dgm:cxn modelId="{A440B0AA-8034-45A6-B282-26D3BBEC7905}" type="presOf" srcId="{EFD2EDB6-33C8-45A3-B822-9ABE72EB662B}" destId="{41B786DD-A9A6-4E96-A16E-3A6F65D47054}" srcOrd="0" destOrd="0" presId="urn:microsoft.com/office/officeart/2005/8/layout/vList2"/>
    <dgm:cxn modelId="{5D6FB8ED-23F8-4A19-A06F-DF00AA985D00}" srcId="{1C627D2C-301D-4F51-8698-F82410384408}" destId="{EFD2EDB6-33C8-45A3-B822-9ABE72EB662B}" srcOrd="0" destOrd="0" parTransId="{6A270311-8EB8-433E-AE32-D28E55BE8B3F}" sibTransId="{EFB39705-719E-410A-9E64-88F9C50679EF}"/>
    <dgm:cxn modelId="{995E7953-B254-47ED-B553-2864284B7F7D}" type="presParOf" srcId="{FB80C8AF-006B-47CA-99F0-F7A6E22DC1C9}" destId="{41B786DD-A9A6-4E96-A16E-3A6F65D470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1A05CED-62DD-4F0F-B20D-B1F1E47D2D6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2C944D4-7D90-4D12-80DB-ACEA788008E2}">
      <dgm:prSet/>
      <dgm:spPr/>
      <dgm:t>
        <a:bodyPr/>
        <a:lstStyle/>
        <a:p>
          <a:pPr algn="ctr" rtl="1"/>
          <a:r>
            <a:rPr lang="en-US" b="1"/>
            <a:t>OFFICE VISIT</a:t>
          </a:r>
          <a:endParaRPr lang="en-US" dirty="0"/>
        </a:p>
      </dgm:t>
    </dgm:pt>
    <dgm:pt modelId="{E876EC63-93BC-4C7E-9DFA-D498CB28F972}" type="parTrans" cxnId="{F69FDA72-194F-4301-83C9-FA9A28EB0341}">
      <dgm:prSet/>
      <dgm:spPr/>
      <dgm:t>
        <a:bodyPr/>
        <a:lstStyle/>
        <a:p>
          <a:pPr algn="ctr"/>
          <a:endParaRPr lang="en-US"/>
        </a:p>
      </dgm:t>
    </dgm:pt>
    <dgm:pt modelId="{0613AF07-2403-4E6D-87F3-DD9D2BB410E0}" type="sibTrans" cxnId="{F69FDA72-194F-4301-83C9-FA9A28EB0341}">
      <dgm:prSet/>
      <dgm:spPr/>
      <dgm:t>
        <a:bodyPr/>
        <a:lstStyle/>
        <a:p>
          <a:pPr algn="ctr"/>
          <a:endParaRPr lang="en-US"/>
        </a:p>
      </dgm:t>
    </dgm:pt>
    <dgm:pt modelId="{1C66137E-8C81-4356-A2A7-A18599BB99FC}" type="pres">
      <dgm:prSet presAssocID="{71A05CED-62DD-4F0F-B20D-B1F1E47D2D6D}" presName="linear" presStyleCnt="0">
        <dgm:presLayoutVars>
          <dgm:animLvl val="lvl"/>
          <dgm:resizeHandles val="exact"/>
        </dgm:presLayoutVars>
      </dgm:prSet>
      <dgm:spPr/>
    </dgm:pt>
    <dgm:pt modelId="{9AB8F768-BDF6-4B88-9210-B34B5A2D73D7}" type="pres">
      <dgm:prSet presAssocID="{42C944D4-7D90-4D12-80DB-ACEA788008E2}" presName="parentText" presStyleLbl="node1" presStyleIdx="0" presStyleCnt="1">
        <dgm:presLayoutVars>
          <dgm:chMax val="0"/>
          <dgm:bulletEnabled val="1"/>
        </dgm:presLayoutVars>
      </dgm:prSet>
      <dgm:spPr/>
    </dgm:pt>
  </dgm:ptLst>
  <dgm:cxnLst>
    <dgm:cxn modelId="{68B80A01-7F42-4869-A33F-66EA535666A1}" type="presOf" srcId="{71A05CED-62DD-4F0F-B20D-B1F1E47D2D6D}" destId="{1C66137E-8C81-4356-A2A7-A18599BB99FC}" srcOrd="0" destOrd="0" presId="urn:microsoft.com/office/officeart/2005/8/layout/vList2"/>
    <dgm:cxn modelId="{540C2567-0542-490F-9A23-1F53BD8515F2}" type="presOf" srcId="{42C944D4-7D90-4D12-80DB-ACEA788008E2}" destId="{9AB8F768-BDF6-4B88-9210-B34B5A2D73D7}" srcOrd="0" destOrd="0" presId="urn:microsoft.com/office/officeart/2005/8/layout/vList2"/>
    <dgm:cxn modelId="{F69FDA72-194F-4301-83C9-FA9A28EB0341}" srcId="{71A05CED-62DD-4F0F-B20D-B1F1E47D2D6D}" destId="{42C944D4-7D90-4D12-80DB-ACEA788008E2}" srcOrd="0" destOrd="0" parTransId="{E876EC63-93BC-4C7E-9DFA-D498CB28F972}" sibTransId="{0613AF07-2403-4E6D-87F3-DD9D2BB410E0}"/>
    <dgm:cxn modelId="{5222D808-A044-44CA-A017-C3351D483344}" type="presParOf" srcId="{1C66137E-8C81-4356-A2A7-A18599BB99FC}" destId="{9AB8F768-BDF6-4B88-9210-B34B5A2D73D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E0B317-5E99-4FF4-AA1C-7FC4A280F68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FE356FB-F92C-47EF-9643-4C5AF3A44529}">
      <dgm:prSet custT="1"/>
      <dgm:spPr/>
      <dgm:t>
        <a:bodyPr/>
        <a:lstStyle/>
        <a:p>
          <a:pPr algn="ctr" rtl="1"/>
          <a:r>
            <a:rPr lang="fa-IR" sz="4000" b="1">
              <a:effectLst>
                <a:outerShdw blurRad="38100" dist="38100" dir="2700000" algn="tl">
                  <a:srgbClr val="000000">
                    <a:alpha val="43137"/>
                  </a:srgbClr>
                </a:outerShdw>
              </a:effectLst>
              <a:cs typeface="B Nazanin" panose="00000400000000000000" pitchFamily="2" charset="-78"/>
            </a:rPr>
            <a:t>آموزش والدین در بیمارستان</a:t>
          </a:r>
          <a:endParaRPr lang="en-US" sz="4000">
            <a:effectLst>
              <a:outerShdw blurRad="38100" dist="38100" dir="2700000" algn="tl">
                <a:srgbClr val="000000">
                  <a:alpha val="43137"/>
                </a:srgbClr>
              </a:outerShdw>
            </a:effectLst>
            <a:cs typeface="B Nazanin" panose="00000400000000000000" pitchFamily="2" charset="-78"/>
          </a:endParaRPr>
        </a:p>
      </dgm:t>
    </dgm:pt>
    <dgm:pt modelId="{8FC3BA97-713A-49FE-97E9-4F97C8755148}" type="parTrans" cxnId="{1C8BF31E-DF5D-4F83-B446-390A813F5361}">
      <dgm:prSet/>
      <dgm:spPr/>
      <dgm:t>
        <a:bodyPr/>
        <a:lstStyle/>
        <a:p>
          <a:endParaRPr lang="en-US"/>
        </a:p>
      </dgm:t>
    </dgm:pt>
    <dgm:pt modelId="{A9046F01-73B5-4111-8AE8-6B784E2DC9C8}" type="sibTrans" cxnId="{1C8BF31E-DF5D-4F83-B446-390A813F5361}">
      <dgm:prSet/>
      <dgm:spPr/>
      <dgm:t>
        <a:bodyPr/>
        <a:lstStyle/>
        <a:p>
          <a:endParaRPr lang="en-US"/>
        </a:p>
      </dgm:t>
    </dgm:pt>
    <dgm:pt modelId="{F83C7F26-CB0E-495D-A461-5F24634F26FF}" type="pres">
      <dgm:prSet presAssocID="{CEE0B317-5E99-4FF4-AA1C-7FC4A280F68E}" presName="linear" presStyleCnt="0">
        <dgm:presLayoutVars>
          <dgm:animLvl val="lvl"/>
          <dgm:resizeHandles val="exact"/>
        </dgm:presLayoutVars>
      </dgm:prSet>
      <dgm:spPr/>
    </dgm:pt>
    <dgm:pt modelId="{DCF279CF-5E9D-4FE0-97B4-DA62B2D1D2A9}" type="pres">
      <dgm:prSet presAssocID="{1FE356FB-F92C-47EF-9643-4C5AF3A44529}" presName="parentText" presStyleLbl="node1" presStyleIdx="0" presStyleCnt="1">
        <dgm:presLayoutVars>
          <dgm:chMax val="0"/>
          <dgm:bulletEnabled val="1"/>
        </dgm:presLayoutVars>
      </dgm:prSet>
      <dgm:spPr/>
    </dgm:pt>
  </dgm:ptLst>
  <dgm:cxnLst>
    <dgm:cxn modelId="{1C8BF31E-DF5D-4F83-B446-390A813F5361}" srcId="{CEE0B317-5E99-4FF4-AA1C-7FC4A280F68E}" destId="{1FE356FB-F92C-47EF-9643-4C5AF3A44529}" srcOrd="0" destOrd="0" parTransId="{8FC3BA97-713A-49FE-97E9-4F97C8755148}" sibTransId="{A9046F01-73B5-4111-8AE8-6B784E2DC9C8}"/>
    <dgm:cxn modelId="{54D3A73E-FCE7-45EA-9C59-7A63EABC91A2}" type="presOf" srcId="{CEE0B317-5E99-4FF4-AA1C-7FC4A280F68E}" destId="{F83C7F26-CB0E-495D-A461-5F24634F26FF}" srcOrd="0" destOrd="0" presId="urn:microsoft.com/office/officeart/2005/8/layout/vList2"/>
    <dgm:cxn modelId="{807CFC6C-F719-4590-8841-911F371BF978}" type="presOf" srcId="{1FE356FB-F92C-47EF-9643-4C5AF3A44529}" destId="{DCF279CF-5E9D-4FE0-97B4-DA62B2D1D2A9}" srcOrd="0" destOrd="0" presId="urn:microsoft.com/office/officeart/2005/8/layout/vList2"/>
    <dgm:cxn modelId="{A9D10BDA-0A43-4D87-9ACD-4D5BAFBFC2F1}" type="presParOf" srcId="{F83C7F26-CB0E-495D-A461-5F24634F26FF}" destId="{DCF279CF-5E9D-4FE0-97B4-DA62B2D1D2A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15454B-092D-434B-B78E-A1BFD365A2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E87F4C-C2FA-4199-AF9F-06B918E65F7D}">
      <dgm:prSet custT="1"/>
      <dgm:spPr/>
      <dgm:t>
        <a:bodyPr/>
        <a:lstStyle/>
        <a:p>
          <a:pPr rtl="1"/>
          <a:r>
            <a:rPr lang="en-US" sz="3200" b="1" dirty="0">
              <a:solidFill>
                <a:srgbClr val="FF0000"/>
              </a:solidFill>
              <a:effectLst>
                <a:outerShdw blurRad="38100" dist="38100" dir="2700000" algn="tl">
                  <a:srgbClr val="000000">
                    <a:alpha val="43137"/>
                  </a:srgbClr>
                </a:outerShdw>
              </a:effectLst>
            </a:rPr>
            <a:t>BIG </a:t>
          </a:r>
          <a:r>
            <a:rPr lang="en-US" sz="3200" b="1" dirty="0">
              <a:solidFill>
                <a:schemeClr val="bg1"/>
              </a:solidFill>
              <a:effectLst>
                <a:outerShdw blurRad="38100" dist="38100" dir="2700000" algn="tl">
                  <a:srgbClr val="000000">
                    <a:alpha val="43137"/>
                  </a:srgbClr>
                </a:outerShdw>
              </a:effectLst>
            </a:rPr>
            <a:t>does </a:t>
          </a:r>
          <a:r>
            <a:rPr lang="en-US" sz="2800" b="1" dirty="0">
              <a:effectLst>
                <a:outerShdw blurRad="38100" dist="38100" dir="2700000" algn="tl">
                  <a:srgbClr val="000000">
                    <a:alpha val="43137"/>
                  </a:srgbClr>
                </a:outerShdw>
              </a:effectLst>
            </a:rPr>
            <a:t>not necessarily  mean competent BF </a:t>
          </a:r>
        </a:p>
      </dgm:t>
    </dgm:pt>
    <dgm:pt modelId="{ADD9BB5A-0A06-45D7-B2A8-766E8364DC5D}" type="parTrans" cxnId="{CA5A2374-58F1-46F4-B2B3-E0DAD5233321}">
      <dgm:prSet/>
      <dgm:spPr/>
      <dgm:t>
        <a:bodyPr/>
        <a:lstStyle/>
        <a:p>
          <a:endParaRPr lang="en-US"/>
        </a:p>
      </dgm:t>
    </dgm:pt>
    <dgm:pt modelId="{447BBD06-50DD-4C00-ADA3-52A2DB042266}" type="sibTrans" cxnId="{CA5A2374-58F1-46F4-B2B3-E0DAD5233321}">
      <dgm:prSet/>
      <dgm:spPr/>
      <dgm:t>
        <a:bodyPr/>
        <a:lstStyle/>
        <a:p>
          <a:endParaRPr lang="en-US"/>
        </a:p>
      </dgm:t>
    </dgm:pt>
    <dgm:pt modelId="{1A84DB1B-9080-4B09-9357-D0D761B6F78C}" type="pres">
      <dgm:prSet presAssocID="{AB15454B-092D-434B-B78E-A1BFD365A2F8}" presName="linear" presStyleCnt="0">
        <dgm:presLayoutVars>
          <dgm:animLvl val="lvl"/>
          <dgm:resizeHandles val="exact"/>
        </dgm:presLayoutVars>
      </dgm:prSet>
      <dgm:spPr/>
    </dgm:pt>
    <dgm:pt modelId="{70B1D3CA-EE52-4B69-AD75-076A187094D9}" type="pres">
      <dgm:prSet presAssocID="{3BE87F4C-C2FA-4199-AF9F-06B918E65F7D}" presName="parentText" presStyleLbl="node1" presStyleIdx="0" presStyleCnt="1">
        <dgm:presLayoutVars>
          <dgm:chMax val="0"/>
          <dgm:bulletEnabled val="1"/>
        </dgm:presLayoutVars>
      </dgm:prSet>
      <dgm:spPr/>
    </dgm:pt>
  </dgm:ptLst>
  <dgm:cxnLst>
    <dgm:cxn modelId="{CA5A2374-58F1-46F4-B2B3-E0DAD5233321}" srcId="{AB15454B-092D-434B-B78E-A1BFD365A2F8}" destId="{3BE87F4C-C2FA-4199-AF9F-06B918E65F7D}" srcOrd="0" destOrd="0" parTransId="{ADD9BB5A-0A06-45D7-B2A8-766E8364DC5D}" sibTransId="{447BBD06-50DD-4C00-ADA3-52A2DB042266}"/>
    <dgm:cxn modelId="{F41981C3-5331-43E6-AE27-5000275E8A88}" type="presOf" srcId="{3BE87F4C-C2FA-4199-AF9F-06B918E65F7D}" destId="{70B1D3CA-EE52-4B69-AD75-076A187094D9}" srcOrd="0" destOrd="0" presId="urn:microsoft.com/office/officeart/2005/8/layout/vList2"/>
    <dgm:cxn modelId="{38930EF9-6775-442D-AA39-08B3C1222A12}" type="presOf" srcId="{AB15454B-092D-434B-B78E-A1BFD365A2F8}" destId="{1A84DB1B-9080-4B09-9357-D0D761B6F78C}" srcOrd="0" destOrd="0" presId="urn:microsoft.com/office/officeart/2005/8/layout/vList2"/>
    <dgm:cxn modelId="{81558062-AB94-4843-8F8B-223AD11B395A}" type="presParOf" srcId="{1A84DB1B-9080-4B09-9357-D0D761B6F78C}" destId="{70B1D3CA-EE52-4B69-AD75-076A187094D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74C097-6819-43CD-BD3F-C1674B900FB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C2689DE-B90D-4D50-B97E-09F957E19D2F}">
      <dgm:prSet custT="1"/>
      <dgm:spPr/>
      <dgm:t>
        <a:bodyPr/>
        <a:lstStyle/>
        <a:p>
          <a:pPr algn="ctr" rtl="1"/>
          <a:r>
            <a:rPr lang="en-US" sz="4000" b="1" dirty="0">
              <a:effectLst>
                <a:outerShdw blurRad="38100" dist="38100" dir="2700000" algn="tl">
                  <a:srgbClr val="000000">
                    <a:alpha val="43137"/>
                  </a:srgbClr>
                </a:outerShdw>
              </a:effectLst>
            </a:rPr>
            <a:t>Late Preterm Infants</a:t>
          </a:r>
        </a:p>
      </dgm:t>
    </dgm:pt>
    <dgm:pt modelId="{F16D0B44-13B8-4A25-B07F-59E0494E4925}" type="parTrans" cxnId="{4341DC49-6991-466F-8ACB-9D0371F8EE70}">
      <dgm:prSet/>
      <dgm:spPr/>
      <dgm:t>
        <a:bodyPr/>
        <a:lstStyle/>
        <a:p>
          <a:endParaRPr lang="en-US"/>
        </a:p>
      </dgm:t>
    </dgm:pt>
    <dgm:pt modelId="{993A58B2-CC03-48B2-85B2-93865CCBE53F}" type="sibTrans" cxnId="{4341DC49-6991-466F-8ACB-9D0371F8EE70}">
      <dgm:prSet/>
      <dgm:spPr/>
      <dgm:t>
        <a:bodyPr/>
        <a:lstStyle/>
        <a:p>
          <a:endParaRPr lang="en-US"/>
        </a:p>
      </dgm:t>
    </dgm:pt>
    <dgm:pt modelId="{9485133C-BAB8-4F15-A851-E98B5AFCC0A2}" type="pres">
      <dgm:prSet presAssocID="{1174C097-6819-43CD-BD3F-C1674B900FB6}" presName="linear" presStyleCnt="0">
        <dgm:presLayoutVars>
          <dgm:animLvl val="lvl"/>
          <dgm:resizeHandles val="exact"/>
        </dgm:presLayoutVars>
      </dgm:prSet>
      <dgm:spPr/>
    </dgm:pt>
    <dgm:pt modelId="{98B33EAF-5D99-4FF7-AE8E-EAA2EE753D46}" type="pres">
      <dgm:prSet presAssocID="{0C2689DE-B90D-4D50-B97E-09F957E19D2F}" presName="parentText" presStyleLbl="node1" presStyleIdx="0" presStyleCnt="1">
        <dgm:presLayoutVars>
          <dgm:chMax val="0"/>
          <dgm:bulletEnabled val="1"/>
        </dgm:presLayoutVars>
      </dgm:prSet>
      <dgm:spPr/>
    </dgm:pt>
  </dgm:ptLst>
  <dgm:cxnLst>
    <dgm:cxn modelId="{99AE0E3A-6E17-456C-8495-5165E5D6DAFC}" type="presOf" srcId="{0C2689DE-B90D-4D50-B97E-09F957E19D2F}" destId="{98B33EAF-5D99-4FF7-AE8E-EAA2EE753D46}" srcOrd="0" destOrd="0" presId="urn:microsoft.com/office/officeart/2005/8/layout/vList2"/>
    <dgm:cxn modelId="{4341DC49-6991-466F-8ACB-9D0371F8EE70}" srcId="{1174C097-6819-43CD-BD3F-C1674B900FB6}" destId="{0C2689DE-B90D-4D50-B97E-09F957E19D2F}" srcOrd="0" destOrd="0" parTransId="{F16D0B44-13B8-4A25-B07F-59E0494E4925}" sibTransId="{993A58B2-CC03-48B2-85B2-93865CCBE53F}"/>
    <dgm:cxn modelId="{639F9AC4-CBE1-4C93-BED4-BDFDBA96149F}" type="presOf" srcId="{1174C097-6819-43CD-BD3F-C1674B900FB6}" destId="{9485133C-BAB8-4F15-A851-E98B5AFCC0A2}" srcOrd="0" destOrd="0" presId="urn:microsoft.com/office/officeart/2005/8/layout/vList2"/>
    <dgm:cxn modelId="{11DAD0C4-5C7D-4A1A-9F76-1C167F80DEB6}" type="presParOf" srcId="{9485133C-BAB8-4F15-A851-E98B5AFCC0A2}" destId="{98B33EAF-5D99-4FF7-AE8E-EAA2EE753D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0EF066-C99E-49F7-A0B1-CDD44F842B1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E12E84B-AAB8-4F95-A976-CBAAA68A8996}">
      <dgm:prSet custT="1"/>
      <dgm:spPr/>
      <dgm:t>
        <a:bodyPr/>
        <a:lstStyle/>
        <a:p>
          <a:pPr algn="ctr" rtl="1"/>
          <a:r>
            <a:rPr lang="fa-IR" sz="4400" b="1" dirty="0">
              <a:effectLst>
                <a:outerShdw blurRad="38100" dist="38100" dir="2700000" algn="tl">
                  <a:srgbClr val="000000">
                    <a:alpha val="43137"/>
                  </a:srgbClr>
                </a:outerShdw>
              </a:effectLst>
              <a:cs typeface="B Nazanin" panose="00000400000000000000" pitchFamily="2" charset="-78"/>
            </a:rPr>
            <a:t>ذخایر کم انرژی</a:t>
          </a:r>
          <a:endParaRPr lang="en-US" sz="4400" dirty="0">
            <a:effectLst>
              <a:outerShdw blurRad="38100" dist="38100" dir="2700000" algn="tl">
                <a:srgbClr val="000000">
                  <a:alpha val="43137"/>
                </a:srgbClr>
              </a:outerShdw>
            </a:effectLst>
            <a:cs typeface="B Nazanin" panose="00000400000000000000" pitchFamily="2" charset="-78"/>
          </a:endParaRPr>
        </a:p>
      </dgm:t>
    </dgm:pt>
    <dgm:pt modelId="{A0A18D08-CFD5-4AAC-9440-D9848E2B1400}" type="parTrans" cxnId="{31F577B7-8488-4594-B761-E7D41FA535EC}">
      <dgm:prSet/>
      <dgm:spPr/>
      <dgm:t>
        <a:bodyPr/>
        <a:lstStyle/>
        <a:p>
          <a:endParaRPr lang="en-US"/>
        </a:p>
      </dgm:t>
    </dgm:pt>
    <dgm:pt modelId="{12DE8781-BF0F-40D7-BFFA-96EA902A8024}" type="sibTrans" cxnId="{31F577B7-8488-4594-B761-E7D41FA535EC}">
      <dgm:prSet/>
      <dgm:spPr/>
      <dgm:t>
        <a:bodyPr/>
        <a:lstStyle/>
        <a:p>
          <a:endParaRPr lang="en-US"/>
        </a:p>
      </dgm:t>
    </dgm:pt>
    <dgm:pt modelId="{1D5684A9-76AF-4C2F-B40C-CAB8A36D8812}" type="pres">
      <dgm:prSet presAssocID="{D50EF066-C99E-49F7-A0B1-CDD44F842B1C}" presName="linear" presStyleCnt="0">
        <dgm:presLayoutVars>
          <dgm:animLvl val="lvl"/>
          <dgm:resizeHandles val="exact"/>
        </dgm:presLayoutVars>
      </dgm:prSet>
      <dgm:spPr/>
    </dgm:pt>
    <dgm:pt modelId="{A2ADB9EF-B724-4BD8-A281-564191BCF8FD}" type="pres">
      <dgm:prSet presAssocID="{3E12E84B-AAB8-4F95-A976-CBAAA68A8996}" presName="parentText" presStyleLbl="node1" presStyleIdx="0" presStyleCnt="1">
        <dgm:presLayoutVars>
          <dgm:chMax val="0"/>
          <dgm:bulletEnabled val="1"/>
        </dgm:presLayoutVars>
      </dgm:prSet>
      <dgm:spPr/>
    </dgm:pt>
  </dgm:ptLst>
  <dgm:cxnLst>
    <dgm:cxn modelId="{49AB3758-519B-4694-900D-002137193EBC}" type="presOf" srcId="{D50EF066-C99E-49F7-A0B1-CDD44F842B1C}" destId="{1D5684A9-76AF-4C2F-B40C-CAB8A36D8812}" srcOrd="0" destOrd="0" presId="urn:microsoft.com/office/officeart/2005/8/layout/vList2"/>
    <dgm:cxn modelId="{31F577B7-8488-4594-B761-E7D41FA535EC}" srcId="{D50EF066-C99E-49F7-A0B1-CDD44F842B1C}" destId="{3E12E84B-AAB8-4F95-A976-CBAAA68A8996}" srcOrd="0" destOrd="0" parTransId="{A0A18D08-CFD5-4AAC-9440-D9848E2B1400}" sibTransId="{12DE8781-BF0F-40D7-BFFA-96EA902A8024}"/>
    <dgm:cxn modelId="{22F021E1-9BA2-401F-85E4-949A648CDF0B}" type="presOf" srcId="{3E12E84B-AAB8-4F95-A976-CBAAA68A8996}" destId="{A2ADB9EF-B724-4BD8-A281-564191BCF8FD}" srcOrd="0" destOrd="0" presId="urn:microsoft.com/office/officeart/2005/8/layout/vList2"/>
    <dgm:cxn modelId="{F83190F6-F5A4-4EE5-8335-5DC3C59F103B}" type="presParOf" srcId="{1D5684A9-76AF-4C2F-B40C-CAB8A36D8812}" destId="{A2ADB9EF-B724-4BD8-A281-564191BCF8F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1760E8-D17F-413F-B031-A9E6B833AC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0F177D-EA0F-4E60-9419-C94B55A22837}">
      <dgm:prSet custT="1"/>
      <dgm:spPr/>
      <dgm:t>
        <a:bodyPr/>
        <a:lstStyle/>
        <a:p>
          <a:pPr algn="ctr" rtl="1"/>
          <a:r>
            <a:rPr lang="en-US" sz="2800" b="1" dirty="0">
              <a:effectLst>
                <a:outerShdw blurRad="38100" dist="38100" dir="2700000" algn="tl">
                  <a:srgbClr val="000000">
                    <a:alpha val="43137"/>
                  </a:srgbClr>
                </a:outerShdw>
              </a:effectLst>
            </a:rPr>
            <a:t>LACTATION  SUPPORT  Feeding Immaturity  </a:t>
          </a:r>
          <a:endParaRPr lang="en-US" sz="2800" dirty="0">
            <a:effectLst>
              <a:outerShdw blurRad="38100" dist="38100" dir="2700000" algn="tl">
                <a:srgbClr val="000000">
                  <a:alpha val="43137"/>
                </a:srgbClr>
              </a:outerShdw>
            </a:effectLst>
          </a:endParaRPr>
        </a:p>
      </dgm:t>
    </dgm:pt>
    <dgm:pt modelId="{542FC0C1-DF56-4B2B-A1E6-7AD1C6815A52}" type="parTrans" cxnId="{E00C4AB3-9E38-4D7E-9C83-366137323975}">
      <dgm:prSet/>
      <dgm:spPr/>
      <dgm:t>
        <a:bodyPr/>
        <a:lstStyle/>
        <a:p>
          <a:endParaRPr lang="en-US" sz="2800"/>
        </a:p>
      </dgm:t>
    </dgm:pt>
    <dgm:pt modelId="{1CA8F5AE-B925-4D5F-9ABA-0F45890C36D6}" type="sibTrans" cxnId="{E00C4AB3-9E38-4D7E-9C83-366137323975}">
      <dgm:prSet/>
      <dgm:spPr/>
      <dgm:t>
        <a:bodyPr/>
        <a:lstStyle/>
        <a:p>
          <a:endParaRPr lang="en-US" sz="2800"/>
        </a:p>
      </dgm:t>
    </dgm:pt>
    <dgm:pt modelId="{4E71D959-CE95-4174-82C1-A6786819A3D5}" type="pres">
      <dgm:prSet presAssocID="{8F1760E8-D17F-413F-B031-A9E6B833AC38}" presName="linear" presStyleCnt="0">
        <dgm:presLayoutVars>
          <dgm:animLvl val="lvl"/>
          <dgm:resizeHandles val="exact"/>
        </dgm:presLayoutVars>
      </dgm:prSet>
      <dgm:spPr/>
    </dgm:pt>
    <dgm:pt modelId="{900503DD-8C42-44C4-8FAA-E0D17801579B}" type="pres">
      <dgm:prSet presAssocID="{550F177D-EA0F-4E60-9419-C94B55A22837}" presName="parentText" presStyleLbl="node1" presStyleIdx="0" presStyleCnt="1">
        <dgm:presLayoutVars>
          <dgm:chMax val="0"/>
          <dgm:bulletEnabled val="1"/>
        </dgm:presLayoutVars>
      </dgm:prSet>
      <dgm:spPr/>
    </dgm:pt>
  </dgm:ptLst>
  <dgm:cxnLst>
    <dgm:cxn modelId="{15987B5C-0849-4FC7-88BB-B379E829D2C0}" type="presOf" srcId="{550F177D-EA0F-4E60-9419-C94B55A22837}" destId="{900503DD-8C42-44C4-8FAA-E0D17801579B}" srcOrd="0" destOrd="0" presId="urn:microsoft.com/office/officeart/2005/8/layout/vList2"/>
    <dgm:cxn modelId="{E00C4AB3-9E38-4D7E-9C83-366137323975}" srcId="{8F1760E8-D17F-413F-B031-A9E6B833AC38}" destId="{550F177D-EA0F-4E60-9419-C94B55A22837}" srcOrd="0" destOrd="0" parTransId="{542FC0C1-DF56-4B2B-A1E6-7AD1C6815A52}" sibTransId="{1CA8F5AE-B925-4D5F-9ABA-0F45890C36D6}"/>
    <dgm:cxn modelId="{7BF001F0-561A-4169-BB5D-6D86C54FF672}" type="presOf" srcId="{8F1760E8-D17F-413F-B031-A9E6B833AC38}" destId="{4E71D959-CE95-4174-82C1-A6786819A3D5}" srcOrd="0" destOrd="0" presId="urn:microsoft.com/office/officeart/2005/8/layout/vList2"/>
    <dgm:cxn modelId="{972573D2-C4FB-493B-813F-64C3BB668D59}" type="presParOf" srcId="{4E71D959-CE95-4174-82C1-A6786819A3D5}" destId="{900503DD-8C42-44C4-8FAA-E0D17801579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9072A-D43E-43BF-973E-0CEAC40E0858}">
      <dsp:nvSpPr>
        <dsp:cNvPr id="0" name=""/>
        <dsp:cNvSpPr/>
      </dsp:nvSpPr>
      <dsp:spPr>
        <a:xfrm>
          <a:off x="0" y="519"/>
          <a:ext cx="8229600" cy="114196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1">
            <a:lnSpc>
              <a:spcPct val="90000"/>
            </a:lnSpc>
            <a:spcBef>
              <a:spcPct val="0"/>
            </a:spcBef>
            <a:spcAft>
              <a:spcPct val="35000"/>
            </a:spcAft>
            <a:buNone/>
          </a:pPr>
          <a:r>
            <a:rPr lang="fa-IR" sz="4800" b="1" kern="1200" dirty="0">
              <a:cs typeface="B Nazanin" panose="00000400000000000000" pitchFamily="2" charset="-78"/>
            </a:rPr>
            <a:t>پیش آگهی</a:t>
          </a:r>
          <a:endParaRPr lang="en-US" sz="4800" kern="1200" dirty="0">
            <a:cs typeface="B Nazanin" panose="00000400000000000000" pitchFamily="2" charset="-78"/>
          </a:endParaRPr>
        </a:p>
      </dsp:txBody>
      <dsp:txXfrm>
        <a:off x="55746" y="56265"/>
        <a:ext cx="8118108" cy="10304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71C04-B76A-4747-9E93-C244FA759A6C}">
      <dsp:nvSpPr>
        <dsp:cNvPr id="0" name=""/>
        <dsp:cNvSpPr/>
      </dsp:nvSpPr>
      <dsp:spPr>
        <a:xfrm>
          <a:off x="0" y="210"/>
          <a:ext cx="8229600" cy="1142578"/>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The quantity of milk is (still) not important, the positive experience at the breast counts</a:t>
          </a:r>
        </a:p>
      </dsp:txBody>
      <dsp:txXfrm>
        <a:off x="55776" y="55986"/>
        <a:ext cx="8118048" cy="10310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282FF-D2AD-4EDD-A703-A383E9755273}">
      <dsp:nvSpPr>
        <dsp:cNvPr id="0" name=""/>
        <dsp:cNvSpPr/>
      </dsp:nvSpPr>
      <dsp:spPr>
        <a:xfrm>
          <a:off x="0" y="668"/>
          <a:ext cx="8229600" cy="136681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Defensive state of the infant,</a:t>
          </a:r>
        </a:p>
        <a:p>
          <a:pPr marL="0" lvl="0" indent="0" algn="ctr" defTabSz="1422400" rtl="1">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  </a:t>
          </a:r>
          <a:r>
            <a:rPr lang="en-US" sz="2400" b="1" kern="1200" dirty="0">
              <a:effectLst>
                <a:outerShdw blurRad="38100" dist="38100" dir="2700000" algn="tl">
                  <a:srgbClr val="000000">
                    <a:alpha val="43137"/>
                  </a:srgbClr>
                </a:outerShdw>
              </a:effectLst>
            </a:rPr>
            <a:t>A break may be required. Give me more time!</a:t>
          </a:r>
          <a:endParaRPr lang="en-US" sz="3200" kern="1200" dirty="0">
            <a:effectLst>
              <a:outerShdw blurRad="38100" dist="38100" dir="2700000" algn="tl">
                <a:srgbClr val="000000">
                  <a:alpha val="43137"/>
                </a:srgbClr>
              </a:outerShdw>
            </a:effectLst>
          </a:endParaRPr>
        </a:p>
      </dsp:txBody>
      <dsp:txXfrm>
        <a:off x="66722" y="67390"/>
        <a:ext cx="8096156" cy="12333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503DD-8C42-44C4-8FAA-E0D17801579B}">
      <dsp:nvSpPr>
        <dsp:cNvPr id="0" name=""/>
        <dsp:cNvSpPr/>
      </dsp:nvSpPr>
      <dsp:spPr>
        <a:xfrm>
          <a:off x="0" y="9757"/>
          <a:ext cx="8229600" cy="106060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1">
            <a:lnSpc>
              <a:spcPct val="90000"/>
            </a:lnSpc>
            <a:spcBef>
              <a:spcPct val="0"/>
            </a:spcBef>
            <a:spcAft>
              <a:spcPct val="35000"/>
            </a:spcAft>
            <a:buNone/>
          </a:pPr>
          <a:r>
            <a:rPr lang="en-US" sz="3700" b="1" kern="1200" dirty="0"/>
            <a:t>LACTATION  SUPPORT </a:t>
          </a:r>
          <a:endParaRPr lang="en-US" sz="3700" kern="1200" dirty="0"/>
        </a:p>
      </dsp:txBody>
      <dsp:txXfrm>
        <a:off x="51774" y="61531"/>
        <a:ext cx="8126052" cy="9570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D2A7F-D59C-43D1-8208-D42AFC06CA1C}">
      <dsp:nvSpPr>
        <dsp:cNvPr id="0" name=""/>
        <dsp:cNvSpPr/>
      </dsp:nvSpPr>
      <dsp:spPr>
        <a:xfrm>
          <a:off x="0" y="0"/>
          <a:ext cx="8712968" cy="136681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fa-IR" sz="3600" b="1" kern="1200" dirty="0">
              <a:solidFill>
                <a:schemeClr val="bg1"/>
              </a:solidFill>
              <a:effectLst>
                <a:outerShdw blurRad="38100" dist="38100" dir="2700000" algn="tl">
                  <a:srgbClr val="000000">
                    <a:alpha val="43137"/>
                  </a:srgbClr>
                </a:outerShdw>
              </a:effectLst>
              <a:cs typeface="B Nazanin" panose="00000400000000000000" pitchFamily="2" charset="-78"/>
            </a:rPr>
            <a:t>اقدامات مهم تغذیه با شیرمادر در نوزادان نارس نزدیک  به </a:t>
          </a:r>
          <a:r>
            <a:rPr lang="fa-IR" sz="3600" b="1" kern="1200" dirty="0" err="1">
              <a:solidFill>
                <a:schemeClr val="bg1"/>
              </a:solidFill>
              <a:effectLst>
                <a:outerShdw blurRad="38100" dist="38100" dir="2700000" algn="tl">
                  <a:srgbClr val="000000">
                    <a:alpha val="43137"/>
                  </a:srgbClr>
                </a:outerShdw>
              </a:effectLst>
              <a:cs typeface="B Nazanin" panose="00000400000000000000" pitchFamily="2" charset="-78"/>
            </a:rPr>
            <a:t>ترم</a:t>
          </a:r>
          <a:endParaRPr lang="en-US" sz="3600" kern="1200" dirty="0">
            <a:solidFill>
              <a:schemeClr val="bg1"/>
            </a:solidFill>
            <a:effectLst>
              <a:outerShdw blurRad="38100" dist="38100" dir="2700000" algn="tl">
                <a:srgbClr val="000000">
                  <a:alpha val="43137"/>
                </a:srgbClr>
              </a:outerShdw>
            </a:effectLst>
            <a:cs typeface="B Nazanin" panose="00000400000000000000" pitchFamily="2" charset="-78"/>
          </a:endParaRPr>
        </a:p>
      </dsp:txBody>
      <dsp:txXfrm>
        <a:off x="66722" y="66722"/>
        <a:ext cx="8579524" cy="12333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635"/>
          <a:ext cx="8229600" cy="129973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fa-IR" sz="3600" b="1" kern="1200" dirty="0">
              <a:solidFill>
                <a:schemeClr val="bg1"/>
              </a:solidFill>
              <a:effectLst>
                <a:outerShdw blurRad="38100" dist="38100" dir="2700000" algn="tl">
                  <a:srgbClr val="000000">
                    <a:alpha val="43137"/>
                  </a:srgbClr>
                </a:outerShdw>
              </a:effectLst>
              <a:cs typeface="B Nazanin" panose="00000400000000000000" pitchFamily="2" charset="-78"/>
            </a:rPr>
            <a:t>تماس پوست به پوست مادر و نوزاد و شیردهی   زودهنگام و مکرر در طی ساعت اول</a:t>
          </a:r>
          <a:endParaRPr lang="en-US" sz="3600" kern="1200" dirty="0">
            <a:solidFill>
              <a:schemeClr val="bg1"/>
            </a:solidFill>
            <a:effectLst>
              <a:outerShdw blurRad="38100" dist="38100" dir="2700000" algn="tl">
                <a:srgbClr val="000000">
                  <a:alpha val="43137"/>
                </a:srgbClr>
              </a:outerShdw>
            </a:effectLst>
          </a:endParaRPr>
        </a:p>
      </dsp:txBody>
      <dsp:txXfrm>
        <a:off x="63448" y="64083"/>
        <a:ext cx="8102704" cy="11728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0"/>
          <a:ext cx="8229600" cy="11419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a-IR" sz="4000" b="1" kern="1200" dirty="0">
              <a:solidFill>
                <a:schemeClr val="bg1"/>
              </a:solidFill>
              <a:effectLst>
                <a:outerShdw blurRad="38100" dist="38100" dir="2700000" algn="tl">
                  <a:srgbClr val="000000">
                    <a:alpha val="43137"/>
                  </a:srgbClr>
                </a:outerShdw>
              </a:effectLst>
              <a:cs typeface="B Nazanin" panose="00000400000000000000" pitchFamily="2" charset="-78"/>
            </a:rPr>
            <a:t>وضعیت مناسب برای شیردهی</a:t>
          </a:r>
        </a:p>
      </dsp:txBody>
      <dsp:txXfrm>
        <a:off x="55744" y="55744"/>
        <a:ext cx="8118112" cy="10304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189850" y="400"/>
          <a:ext cx="8307099" cy="1142198"/>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fa-IR" sz="3200" b="1" kern="1200" dirty="0">
              <a:effectLst>
                <a:outerShdw blurRad="38100" dist="38100" dir="2700000" algn="tl">
                  <a:srgbClr val="000000">
                    <a:alpha val="43137"/>
                  </a:srgbClr>
                </a:outerShdw>
              </a:effectLst>
              <a:cs typeface="B Nazanin" panose="00000400000000000000" pitchFamily="2" charset="-78"/>
            </a:rPr>
            <a:t>اهمیت وضعیت شیردهی در نوزاد نارس نزدیک به </a:t>
          </a:r>
          <a:r>
            <a:rPr lang="fa-IR" sz="3200" b="1" kern="1200" dirty="0" err="1">
              <a:effectLst>
                <a:outerShdw blurRad="38100" dist="38100" dir="2700000" algn="tl">
                  <a:srgbClr val="000000">
                    <a:alpha val="43137"/>
                  </a:srgbClr>
                </a:outerShdw>
              </a:effectLst>
              <a:cs typeface="B Nazanin" panose="00000400000000000000" pitchFamily="2" charset="-78"/>
            </a:rPr>
            <a:t>ترم</a:t>
          </a:r>
          <a:r>
            <a:rPr lang="fa-IR" sz="3200" b="1" kern="1200" dirty="0">
              <a:effectLst>
                <a:outerShdw blurRad="38100" dist="38100" dir="2700000" algn="tl">
                  <a:srgbClr val="000000">
                    <a:alpha val="43137"/>
                  </a:srgbClr>
                </a:outerShdw>
              </a:effectLst>
              <a:cs typeface="B Nazanin" panose="00000400000000000000" pitchFamily="2" charset="-78"/>
            </a:rPr>
            <a:t> </a:t>
          </a:r>
          <a:endParaRPr lang="en-US" sz="3200" b="1" kern="1200" dirty="0">
            <a:effectLst>
              <a:outerShdw blurRad="38100" dist="38100" dir="2700000" algn="tl">
                <a:srgbClr val="000000">
                  <a:alpha val="43137"/>
                </a:srgbClr>
              </a:outerShdw>
            </a:effectLst>
          </a:endParaRPr>
        </a:p>
      </dsp:txBody>
      <dsp:txXfrm>
        <a:off x="245608" y="56158"/>
        <a:ext cx="8195583" cy="103068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0"/>
          <a:ext cx="8795320" cy="114258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fa-IR" sz="3200" b="1" kern="1200" dirty="0">
              <a:solidFill>
                <a:schemeClr val="bg1"/>
              </a:solidFill>
              <a:effectLst>
                <a:outerShdw blurRad="38100" dist="38100" dir="2700000" algn="tl">
                  <a:srgbClr val="000000">
                    <a:alpha val="43137"/>
                  </a:srgbClr>
                </a:outerShdw>
              </a:effectLst>
              <a:cs typeface="B Nazanin" panose="00000400000000000000" pitchFamily="2" charset="-78"/>
            </a:rPr>
            <a:t>اطمینان از گرفتن صحیح پستان توسط نوزاد و مکیدن قوی او</a:t>
          </a:r>
          <a:r>
            <a:rPr lang="en-US" sz="2800" b="1" kern="1200" dirty="0">
              <a:solidFill>
                <a:schemeClr val="bg1"/>
              </a:solidFill>
              <a:effectLst>
                <a:outerShdw blurRad="38100" dist="38100" dir="2700000" algn="tl">
                  <a:srgbClr val="000000">
                    <a:alpha val="43137"/>
                  </a:srgbClr>
                </a:outerShdw>
              </a:effectLst>
              <a:cs typeface="B Nazanin" panose="00000400000000000000" pitchFamily="2" charset="-78"/>
            </a:rPr>
            <a:t> </a:t>
          </a:r>
          <a:endParaRPr lang="en-US" sz="2800" kern="1200" dirty="0">
            <a:solidFill>
              <a:schemeClr val="bg1"/>
            </a:solidFill>
            <a:effectLst>
              <a:outerShdw blurRad="38100" dist="38100" dir="2700000" algn="tl">
                <a:srgbClr val="000000">
                  <a:alpha val="43137"/>
                </a:srgbClr>
              </a:outerShdw>
            </a:effectLst>
          </a:endParaRPr>
        </a:p>
      </dsp:txBody>
      <dsp:txXfrm>
        <a:off x="55776" y="55776"/>
        <a:ext cx="8683768" cy="10310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9DB08-8782-47A7-9B68-8E3963F8681B}">
      <dsp:nvSpPr>
        <dsp:cNvPr id="0" name=""/>
        <dsp:cNvSpPr/>
      </dsp:nvSpPr>
      <dsp:spPr>
        <a:xfrm>
          <a:off x="0" y="1437"/>
          <a:ext cx="8686800" cy="147077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fa-IR" sz="3200" b="1" kern="1200" dirty="0">
              <a:solidFill>
                <a:schemeClr val="bg1"/>
              </a:solidFill>
              <a:effectLst>
                <a:outerShdw blurRad="38100" dist="38100" dir="2700000" algn="tl">
                  <a:srgbClr val="000000">
                    <a:alpha val="43137"/>
                  </a:srgbClr>
                </a:outerShdw>
              </a:effectLst>
              <a:cs typeface="B Nazanin" panose="00000400000000000000" pitchFamily="2" charset="-78"/>
            </a:rPr>
            <a:t>گرفتن صحیح پستان </a:t>
          </a:r>
          <a:r>
            <a:rPr lang="fa-IR" sz="3200" b="1" kern="1200" dirty="0">
              <a:effectLst>
                <a:outerShdw blurRad="38100" dist="38100" dir="2700000" algn="tl">
                  <a:srgbClr val="000000">
                    <a:alpha val="43137"/>
                  </a:srgbClr>
                </a:outerShdw>
              </a:effectLst>
              <a:cs typeface="B Nazanin" panose="00000400000000000000" pitchFamily="2" charset="-78"/>
            </a:rPr>
            <a:t>در نوزاد نارس نزدیک به </a:t>
          </a:r>
          <a:r>
            <a:rPr lang="fa-IR" sz="3200" b="1" kern="1200" dirty="0" err="1">
              <a:effectLst>
                <a:outerShdw blurRad="38100" dist="38100" dir="2700000" algn="tl">
                  <a:srgbClr val="000000">
                    <a:alpha val="43137"/>
                  </a:srgbClr>
                </a:outerShdw>
              </a:effectLst>
              <a:cs typeface="B Nazanin" panose="00000400000000000000" pitchFamily="2" charset="-78"/>
            </a:rPr>
            <a:t>ترم</a:t>
          </a:r>
          <a:r>
            <a:rPr lang="fa-IR" sz="3200" b="1" kern="1200" dirty="0">
              <a:effectLst>
                <a:outerShdw blurRad="38100" dist="38100" dir="2700000" algn="tl">
                  <a:srgbClr val="000000">
                    <a:alpha val="43137"/>
                  </a:srgbClr>
                </a:outerShdw>
              </a:effectLst>
              <a:cs typeface="B Nazanin" panose="00000400000000000000" pitchFamily="2" charset="-78"/>
            </a:rPr>
            <a:t> </a:t>
          </a:r>
          <a:endParaRPr lang="en-US" sz="3200" b="1" kern="1200" dirty="0">
            <a:effectLst>
              <a:outerShdw blurRad="38100" dist="38100" dir="2700000" algn="tl">
                <a:srgbClr val="000000">
                  <a:alpha val="43137"/>
                </a:srgbClr>
              </a:outerShdw>
            </a:effectLst>
            <a:cs typeface="B Nazanin" panose="00000400000000000000" pitchFamily="2" charset="-78"/>
          </a:endParaRPr>
        </a:p>
        <a:p>
          <a:pPr marL="0" lvl="0" indent="0" algn="ctr" defTabSz="1422400" rtl="1">
            <a:lnSpc>
              <a:spcPct val="90000"/>
            </a:lnSpc>
            <a:spcBef>
              <a:spcPct val="0"/>
            </a:spcBef>
            <a:spcAft>
              <a:spcPct val="35000"/>
            </a:spcAft>
            <a:buNone/>
          </a:pPr>
          <a:r>
            <a:rPr lang="fa-IR" sz="3200" b="1" kern="1200" dirty="0">
              <a:effectLst>
                <a:outerShdw blurRad="38100" dist="38100" dir="2700000" algn="tl">
                  <a:srgbClr val="000000">
                    <a:alpha val="43137"/>
                  </a:srgbClr>
                </a:outerShdw>
              </a:effectLst>
              <a:cs typeface="B Nazanin" panose="00000400000000000000" pitchFamily="2" charset="-78"/>
            </a:rPr>
            <a:t>(</a:t>
          </a:r>
          <a:r>
            <a:rPr lang="en-US" sz="3200" b="1" kern="1200" dirty="0">
              <a:solidFill>
                <a:srgbClr val="FFFF00"/>
              </a:solidFill>
              <a:effectLst>
                <a:outerShdw blurRad="38100" dist="38100" dir="2700000" algn="tl">
                  <a:srgbClr val="000000">
                    <a:alpha val="43137"/>
                  </a:srgbClr>
                </a:outerShdw>
              </a:effectLst>
              <a:cs typeface="B Nazanin" panose="00000400000000000000" pitchFamily="2" charset="-78"/>
            </a:rPr>
            <a:t>L</a:t>
          </a:r>
          <a:r>
            <a:rPr lang="en-US" sz="3200" b="1" kern="1200" dirty="0">
              <a:effectLst>
                <a:outerShdw blurRad="38100" dist="38100" dir="2700000" algn="tl">
                  <a:srgbClr val="000000">
                    <a:alpha val="43137"/>
                  </a:srgbClr>
                </a:outerShdw>
              </a:effectLst>
              <a:cs typeface="B Nazanin" panose="00000400000000000000" pitchFamily="2" charset="-78"/>
            </a:rPr>
            <a:t>ate </a:t>
          </a:r>
          <a:r>
            <a:rPr lang="en-US" sz="3200" b="1" kern="1200" dirty="0">
              <a:solidFill>
                <a:srgbClr val="FFFF00"/>
              </a:solidFill>
              <a:effectLst>
                <a:outerShdw blurRad="38100" dist="38100" dir="2700000" algn="tl">
                  <a:srgbClr val="000000">
                    <a:alpha val="43137"/>
                  </a:srgbClr>
                </a:outerShdw>
              </a:effectLst>
              <a:cs typeface="B Nazanin" panose="00000400000000000000" pitchFamily="2" charset="-78"/>
            </a:rPr>
            <a:t>P</a:t>
          </a:r>
          <a:r>
            <a:rPr lang="en-US" sz="3200" b="1" kern="1200" dirty="0">
              <a:effectLst>
                <a:outerShdw blurRad="38100" dist="38100" dir="2700000" algn="tl">
                  <a:srgbClr val="000000">
                    <a:alpha val="43137"/>
                  </a:srgbClr>
                </a:outerShdw>
              </a:effectLst>
              <a:cs typeface="B Nazanin" panose="00000400000000000000" pitchFamily="2" charset="-78"/>
            </a:rPr>
            <a:t>reterm </a:t>
          </a:r>
          <a:r>
            <a:rPr lang="en-US" sz="3200" b="1" kern="1200" dirty="0">
              <a:solidFill>
                <a:srgbClr val="FFFF00"/>
              </a:solidFill>
              <a:effectLst>
                <a:outerShdw blurRad="38100" dist="38100" dir="2700000" algn="tl">
                  <a:srgbClr val="000000">
                    <a:alpha val="43137"/>
                  </a:srgbClr>
                </a:outerShdw>
              </a:effectLst>
              <a:cs typeface="B Nazanin" panose="00000400000000000000" pitchFamily="2" charset="-78"/>
            </a:rPr>
            <a:t>I</a:t>
          </a:r>
          <a:r>
            <a:rPr lang="en-US" sz="3200" b="1" kern="1200" dirty="0">
              <a:effectLst>
                <a:outerShdw blurRad="38100" dist="38100" dir="2700000" algn="tl">
                  <a:srgbClr val="000000">
                    <a:alpha val="43137"/>
                  </a:srgbClr>
                </a:outerShdw>
              </a:effectLst>
              <a:cs typeface="B Nazanin" panose="00000400000000000000" pitchFamily="2" charset="-78"/>
            </a:rPr>
            <a:t>nfants </a:t>
          </a:r>
          <a:r>
            <a:rPr lang="fa-IR" sz="3200" b="1" kern="1200" dirty="0">
              <a:effectLst>
                <a:outerShdw blurRad="38100" dist="38100" dir="2700000" algn="tl">
                  <a:srgbClr val="000000">
                    <a:alpha val="43137"/>
                  </a:srgbClr>
                </a:outerShdw>
              </a:effectLst>
              <a:cs typeface="B Nazanin" panose="00000400000000000000" pitchFamily="2" charset="-78"/>
            </a:rPr>
            <a:t>)</a:t>
          </a:r>
          <a:endParaRPr lang="en-US" sz="3200" b="1" kern="1200" dirty="0">
            <a:effectLst>
              <a:outerShdw blurRad="38100" dist="38100" dir="2700000" algn="tl">
                <a:srgbClr val="000000">
                  <a:alpha val="43137"/>
                </a:srgbClr>
              </a:outerShdw>
            </a:effectLst>
            <a:cs typeface="B Nazanin" panose="00000400000000000000" pitchFamily="2" charset="-78"/>
          </a:endParaRPr>
        </a:p>
      </dsp:txBody>
      <dsp:txXfrm>
        <a:off x="71797" y="73234"/>
        <a:ext cx="8543206" cy="132717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D40C5-A181-4219-9E62-DAD4C9082F5B}">
      <dsp:nvSpPr>
        <dsp:cNvPr id="0" name=""/>
        <dsp:cNvSpPr/>
      </dsp:nvSpPr>
      <dsp:spPr>
        <a:xfrm>
          <a:off x="0" y="415"/>
          <a:ext cx="8229600" cy="84927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The Challenge of Breastfeeding the Late Preterm and the Early-Term Infant</a:t>
          </a:r>
          <a:r>
            <a:rPr lang="fa-IR" sz="2400" b="1" kern="1200" dirty="0">
              <a:effectLst>
                <a:outerShdw blurRad="38100" dist="38100" dir="2700000" algn="tl">
                  <a:srgbClr val="000000">
                    <a:alpha val="43137"/>
                  </a:srgbClr>
                </a:outerShdw>
              </a:effectLst>
            </a:rPr>
            <a:t> </a:t>
          </a:r>
          <a:endParaRPr lang="en-US" sz="2400" b="1" kern="1200" dirty="0">
            <a:effectLst>
              <a:outerShdw blurRad="38100" dist="38100" dir="2700000" algn="tl">
                <a:srgbClr val="000000">
                  <a:alpha val="43137"/>
                </a:srgbClr>
              </a:outerShdw>
            </a:effectLst>
          </a:endParaRPr>
        </a:p>
      </dsp:txBody>
      <dsp:txXfrm>
        <a:off x="41458" y="41873"/>
        <a:ext cx="8146684" cy="76635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FC3BC-9F8B-4023-BA3A-FA5C9950C2C9}">
      <dsp:nvSpPr>
        <dsp:cNvPr id="0" name=""/>
        <dsp:cNvSpPr/>
      </dsp:nvSpPr>
      <dsp:spPr>
        <a:xfrm>
          <a:off x="0" y="669"/>
          <a:ext cx="8229600" cy="137026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THE NIPPLE SHIELD DILEMMA:</a:t>
          </a:r>
        </a:p>
        <a:p>
          <a:pPr marL="0" lvl="0" indent="0" algn="ctr" defTabSz="1422400" rtl="1">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 TO USE OR NOT TO USE</a:t>
          </a:r>
          <a:endParaRPr lang="en-US" sz="3200" kern="1200" dirty="0">
            <a:effectLst>
              <a:outerShdw blurRad="38100" dist="38100" dir="2700000" algn="tl">
                <a:srgbClr val="000000">
                  <a:alpha val="43137"/>
                </a:srgbClr>
              </a:outerShdw>
            </a:effectLst>
          </a:endParaRPr>
        </a:p>
      </dsp:txBody>
      <dsp:txXfrm>
        <a:off x="66891" y="67560"/>
        <a:ext cx="8095818" cy="123647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A153F-6594-4BAC-9444-F3E51EE3FB4A}">
      <dsp:nvSpPr>
        <dsp:cNvPr id="0" name=""/>
        <dsp:cNvSpPr/>
      </dsp:nvSpPr>
      <dsp:spPr>
        <a:xfrm>
          <a:off x="0" y="54000"/>
          <a:ext cx="8229600" cy="12636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r" defTabSz="2000250" rtl="1">
            <a:lnSpc>
              <a:spcPct val="90000"/>
            </a:lnSpc>
            <a:spcBef>
              <a:spcPct val="0"/>
            </a:spcBef>
            <a:spcAft>
              <a:spcPct val="35000"/>
            </a:spcAft>
            <a:buNone/>
          </a:pPr>
          <a:r>
            <a:rPr lang="en-US" sz="4500" kern="1200" dirty="0">
              <a:effectLst>
                <a:outerShdw blurRad="38100" dist="38100" dir="2700000" algn="tl">
                  <a:srgbClr val="000000">
                    <a:alpha val="43137"/>
                  </a:srgbClr>
                </a:outerShdw>
              </a:effectLst>
            </a:rPr>
            <a:t>ULTRATHIN NIPPLE SHIELDS</a:t>
          </a:r>
        </a:p>
      </dsp:txBody>
      <dsp:txXfrm>
        <a:off x="61684" y="115684"/>
        <a:ext cx="8106232" cy="114023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539"/>
          <a:ext cx="8229600" cy="11419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fa-IR" sz="3200" b="1" kern="1200" dirty="0">
              <a:solidFill>
                <a:schemeClr val="bg1"/>
              </a:solidFill>
              <a:effectLst>
                <a:outerShdw blurRad="38100" dist="38100" dir="2700000" algn="tl">
                  <a:srgbClr val="000000">
                    <a:alpha val="43137"/>
                  </a:srgbClr>
                </a:outerShdw>
              </a:effectLst>
              <a:cs typeface="B Nazanin" panose="00000400000000000000" pitchFamily="2" charset="-78"/>
            </a:rPr>
            <a:t>استفاده از محافظ نوک پستان ممکن است ضروری باشد</a:t>
          </a:r>
          <a:endParaRPr lang="en-US" sz="3200" kern="1200" dirty="0">
            <a:solidFill>
              <a:schemeClr val="bg1"/>
            </a:solidFill>
            <a:effectLst>
              <a:outerShdw blurRad="38100" dist="38100" dir="2700000" algn="tl">
                <a:srgbClr val="000000">
                  <a:alpha val="43137"/>
                </a:srgbClr>
              </a:outerShdw>
            </a:effectLst>
          </a:endParaRPr>
        </a:p>
      </dsp:txBody>
      <dsp:txXfrm>
        <a:off x="55744" y="56283"/>
        <a:ext cx="8118112" cy="103043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F37DB-EF57-47F0-8D72-C3C3595052F2}">
      <dsp:nvSpPr>
        <dsp:cNvPr id="0" name=""/>
        <dsp:cNvSpPr/>
      </dsp:nvSpPr>
      <dsp:spPr>
        <a:xfrm>
          <a:off x="0" y="14219"/>
          <a:ext cx="8229600" cy="134316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de-DE" sz="2800" b="1" u="sng" kern="1200" dirty="0">
              <a:effectLst>
                <a:outerShdw blurRad="38100" dist="38100" dir="2700000" algn="tl">
                  <a:srgbClr val="000000">
                    <a:alpha val="43137"/>
                  </a:srgbClr>
                </a:outerShdw>
              </a:effectLst>
            </a:rPr>
            <a:t>Optimal attachment technique </a:t>
          </a:r>
          <a:r>
            <a:rPr lang="de-DE" sz="2800" b="1" kern="1200" dirty="0">
              <a:effectLst>
                <a:outerShdw blurRad="38100" dist="38100" dir="2700000" algn="tl">
                  <a:srgbClr val="000000">
                    <a:alpha val="43137"/>
                  </a:srgbClr>
                </a:outerShdw>
              </a:effectLst>
            </a:rPr>
            <a:t>during the use of a nipple shield</a:t>
          </a:r>
          <a:endParaRPr lang="en-US" sz="2800" kern="1200" dirty="0">
            <a:effectLst>
              <a:outerShdw blurRad="38100" dist="38100" dir="2700000" algn="tl">
                <a:srgbClr val="000000">
                  <a:alpha val="43137"/>
                </a:srgbClr>
              </a:outerShdw>
            </a:effectLst>
          </a:endParaRPr>
        </a:p>
      </dsp:txBody>
      <dsp:txXfrm>
        <a:off x="65568" y="79787"/>
        <a:ext cx="8098464" cy="121202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DAAAA-A412-4448-B8E3-AF825941242A}">
      <dsp:nvSpPr>
        <dsp:cNvPr id="0" name=""/>
        <dsp:cNvSpPr/>
      </dsp:nvSpPr>
      <dsp:spPr>
        <a:xfrm>
          <a:off x="0" y="62189"/>
          <a:ext cx="8389937" cy="12472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r" defTabSz="1155700" rtl="1">
            <a:lnSpc>
              <a:spcPct val="90000"/>
            </a:lnSpc>
            <a:spcBef>
              <a:spcPct val="0"/>
            </a:spcBef>
            <a:spcAft>
              <a:spcPct val="35000"/>
            </a:spcAft>
            <a:buNone/>
          </a:pPr>
          <a:r>
            <a:rPr lang="de-DE" sz="2600" b="1" kern="1200" dirty="0">
              <a:effectLst>
                <a:outerShdw blurRad="38100" dist="38100" dir="2700000" algn="tl">
                  <a:srgbClr val="000000">
                    <a:alpha val="43137"/>
                  </a:srgbClr>
                </a:outerShdw>
              </a:effectLst>
            </a:rPr>
            <a:t>An </a:t>
          </a:r>
          <a:r>
            <a:rPr lang="de-DE" sz="2600" b="1" u="sng" kern="1200" dirty="0">
              <a:effectLst>
                <a:outerShdw blurRad="38100" dist="38100" dir="2700000" algn="tl">
                  <a:srgbClr val="000000">
                    <a:alpha val="43137"/>
                  </a:srgbClr>
                </a:outerShdw>
              </a:effectLst>
            </a:rPr>
            <a:t>incorrect attachment technique </a:t>
          </a:r>
          <a:r>
            <a:rPr lang="de-DE" sz="2600" b="1" kern="1200" dirty="0">
              <a:effectLst>
                <a:outerShdw blurRad="38100" dist="38100" dir="2700000" algn="tl">
                  <a:srgbClr val="000000">
                    <a:alpha val="43137"/>
                  </a:srgbClr>
                </a:outerShdw>
              </a:effectLst>
            </a:rPr>
            <a:t>with the use of a nipple shield can result in injuries to the nipples</a:t>
          </a:r>
          <a:endParaRPr lang="en-US" sz="2600" kern="1200" dirty="0">
            <a:effectLst>
              <a:outerShdw blurRad="38100" dist="38100" dir="2700000" algn="tl">
                <a:srgbClr val="000000">
                  <a:alpha val="43137"/>
                </a:srgbClr>
              </a:outerShdw>
            </a:effectLst>
          </a:endParaRPr>
        </a:p>
      </dsp:txBody>
      <dsp:txXfrm>
        <a:off x="60884" y="123073"/>
        <a:ext cx="8268169" cy="112545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0A0D8-A3CE-4DCF-954B-760EC7134C14}">
      <dsp:nvSpPr>
        <dsp:cNvPr id="0" name=""/>
        <dsp:cNvSpPr/>
      </dsp:nvSpPr>
      <dsp:spPr>
        <a:xfrm>
          <a:off x="0" y="0"/>
          <a:ext cx="8229600" cy="16965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de-DE" sz="2500" b="1" kern="1200" dirty="0">
              <a:effectLst>
                <a:outerShdw blurRad="38100" dist="38100" dir="2700000" algn="tl">
                  <a:srgbClr val="000000">
                    <a:alpha val="43137"/>
                  </a:srgbClr>
                </a:outerShdw>
              </a:effectLst>
            </a:rPr>
            <a:t>A good sign after breastfeeding:</a:t>
          </a:r>
          <a:r>
            <a:rPr lang="en-US" sz="2500" b="1" kern="1200" dirty="0">
              <a:effectLst>
                <a:outerShdw blurRad="38100" dist="38100" dir="2700000" algn="tl">
                  <a:srgbClr val="000000">
                    <a:alpha val="43137"/>
                  </a:srgbClr>
                </a:outerShdw>
              </a:effectLst>
            </a:rPr>
            <a:t>if your baby was getting your breastmilk through the nipple shield</a:t>
          </a:r>
          <a:r>
            <a:rPr lang="de-DE" sz="2500" b="1" kern="1200" dirty="0">
              <a:effectLst>
                <a:outerShdw blurRad="38100" dist="38100" dir="2700000" algn="tl">
                  <a:srgbClr val="000000">
                    <a:alpha val="43137"/>
                  </a:srgbClr>
                </a:outerShdw>
              </a:effectLst>
            </a:rPr>
            <a:t> milk in the nipple shield and a satisfied infant</a:t>
          </a:r>
          <a:endParaRPr lang="en-US" sz="2500" kern="1200" dirty="0">
            <a:effectLst>
              <a:outerShdw blurRad="38100" dist="38100" dir="2700000" algn="tl">
                <a:srgbClr val="000000">
                  <a:alpha val="43137"/>
                </a:srgbClr>
              </a:outerShdw>
            </a:effectLst>
          </a:endParaRPr>
        </a:p>
      </dsp:txBody>
      <dsp:txXfrm>
        <a:off x="82816" y="82816"/>
        <a:ext cx="8063968" cy="153086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F298-AC1A-4720-8B79-640542CBA595}">
      <dsp:nvSpPr>
        <dsp:cNvPr id="0" name=""/>
        <dsp:cNvSpPr/>
      </dsp:nvSpPr>
      <dsp:spPr>
        <a:xfrm>
          <a:off x="0" y="0"/>
          <a:ext cx="8229600" cy="135283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fa-IR" sz="3600" b="1" kern="1200" dirty="0">
              <a:effectLst>
                <a:outerShdw blurRad="38100" dist="38100" dir="2700000" algn="tl">
                  <a:srgbClr val="000000">
                    <a:alpha val="43137"/>
                  </a:srgbClr>
                </a:outerShdw>
              </a:effectLst>
              <a:cs typeface="B Nazanin" panose="00000400000000000000" pitchFamily="2" charset="-78"/>
            </a:rPr>
            <a:t>اهمیت فشردن پستان بخصوص برای                         نوزادان نارس نزدیک به </a:t>
          </a:r>
          <a:r>
            <a:rPr lang="fa-IR" sz="3600" b="1" kern="1200" dirty="0" err="1">
              <a:effectLst>
                <a:outerShdw blurRad="38100" dist="38100" dir="2700000" algn="tl">
                  <a:srgbClr val="000000">
                    <a:alpha val="43137"/>
                  </a:srgbClr>
                </a:outerShdw>
              </a:effectLst>
              <a:cs typeface="B Nazanin" panose="00000400000000000000" pitchFamily="2" charset="-78"/>
            </a:rPr>
            <a:t>ترم</a:t>
          </a:r>
          <a:r>
            <a:rPr lang="fa-IR" sz="3600" b="1" kern="1200" dirty="0">
              <a:effectLst>
                <a:outerShdw blurRad="38100" dist="38100" dir="2700000" algn="tl">
                  <a:srgbClr val="000000">
                    <a:alpha val="43137"/>
                  </a:srgbClr>
                </a:outerShdw>
              </a:effectLst>
              <a:cs typeface="B Nazanin" panose="00000400000000000000" pitchFamily="2" charset="-78"/>
            </a:rPr>
            <a:t> </a:t>
          </a:r>
          <a:endParaRPr lang="en-US" sz="3600" b="1" kern="1200" dirty="0">
            <a:effectLst>
              <a:outerShdw blurRad="38100" dist="38100" dir="2700000" algn="tl">
                <a:srgbClr val="000000">
                  <a:alpha val="43137"/>
                </a:srgbClr>
              </a:outerShdw>
            </a:effectLst>
            <a:cs typeface="B Nazanin" panose="00000400000000000000" pitchFamily="2" charset="-78"/>
          </a:endParaRPr>
        </a:p>
      </dsp:txBody>
      <dsp:txXfrm>
        <a:off x="66040" y="66040"/>
        <a:ext cx="8097520" cy="122075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439"/>
          <a:ext cx="8229600" cy="114212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a:solidFill>
                <a:schemeClr val="bg1"/>
              </a:solidFill>
              <a:effectLst>
                <a:outerShdw blurRad="38100" dist="38100" dir="2700000" algn="tl">
                  <a:srgbClr val="000000">
                    <a:alpha val="43137"/>
                  </a:srgbClr>
                </a:outerShdw>
              </a:effectLst>
              <a:cs typeface="B Nazanin" panose="00000400000000000000" pitchFamily="2" charset="-78"/>
            </a:rPr>
            <a:t>فشردن پستان در تمام دفعات شیردهی</a:t>
          </a:r>
          <a:endParaRPr lang="en-US" sz="4000" kern="1200" dirty="0">
            <a:solidFill>
              <a:schemeClr val="bg1"/>
            </a:solidFill>
            <a:effectLst>
              <a:outerShdw blurRad="38100" dist="38100" dir="2700000" algn="tl">
                <a:srgbClr val="000000">
                  <a:alpha val="43137"/>
                </a:srgbClr>
              </a:outerShdw>
            </a:effectLst>
          </a:endParaRPr>
        </a:p>
      </dsp:txBody>
      <dsp:txXfrm>
        <a:off x="55754" y="56193"/>
        <a:ext cx="8118092" cy="103061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F298-AC1A-4720-8B79-640542CBA595}">
      <dsp:nvSpPr>
        <dsp:cNvPr id="0" name=""/>
        <dsp:cNvSpPr/>
      </dsp:nvSpPr>
      <dsp:spPr>
        <a:xfrm>
          <a:off x="0" y="165"/>
          <a:ext cx="8229600" cy="114266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dirty="0">
              <a:effectLst>
                <a:outerShdw blurRad="38100" dist="38100" dir="2700000" algn="tl">
                  <a:srgbClr val="000000">
                    <a:alpha val="43137"/>
                  </a:srgbClr>
                </a:outerShdw>
              </a:effectLst>
              <a:cs typeface="B Nazanin" panose="00000400000000000000" pitchFamily="2" charset="-78"/>
            </a:rPr>
            <a:t>روش</a:t>
          </a:r>
          <a:r>
            <a:rPr lang="en-US" sz="4400" b="1" kern="1200" dirty="0">
              <a:effectLst>
                <a:outerShdw blurRad="38100" dist="38100" dir="2700000" algn="tl">
                  <a:srgbClr val="000000">
                    <a:alpha val="43137"/>
                  </a:srgbClr>
                </a:outerShdw>
              </a:effectLst>
              <a:cs typeface="B Nazanin" panose="00000400000000000000" pitchFamily="2" charset="-78"/>
            </a:rPr>
            <a:t> </a:t>
          </a:r>
          <a:r>
            <a:rPr lang="fa-IR" sz="4400" b="1" kern="1200" dirty="0">
              <a:effectLst>
                <a:outerShdw blurRad="38100" dist="38100" dir="2700000" algn="tl">
                  <a:srgbClr val="000000">
                    <a:alpha val="43137"/>
                  </a:srgbClr>
                </a:outerShdw>
              </a:effectLst>
              <a:cs typeface="B Nazanin" panose="00000400000000000000" pitchFamily="2" charset="-78"/>
            </a:rPr>
            <a:t>موثر</a:t>
          </a:r>
          <a:r>
            <a:rPr lang="en-US" sz="4400" b="1" kern="1200" dirty="0">
              <a:effectLst>
                <a:outerShdw blurRad="38100" dist="38100" dir="2700000" algn="tl">
                  <a:srgbClr val="000000">
                    <a:alpha val="43137"/>
                  </a:srgbClr>
                </a:outerShdw>
              </a:effectLst>
              <a:cs typeface="B Nazanin" panose="00000400000000000000" pitchFamily="2" charset="-78"/>
            </a:rPr>
            <a:t> </a:t>
          </a:r>
          <a:r>
            <a:rPr lang="fa-IR" sz="4400" b="1" kern="1200" dirty="0">
              <a:effectLst>
                <a:outerShdw blurRad="38100" dist="38100" dir="2700000" algn="tl">
                  <a:srgbClr val="000000">
                    <a:alpha val="43137"/>
                  </a:srgbClr>
                </a:outerShdw>
              </a:effectLst>
              <a:cs typeface="B Nazanin" panose="00000400000000000000" pitchFamily="2" charset="-78"/>
            </a:rPr>
            <a:t>فشردن پستان</a:t>
          </a:r>
          <a:endParaRPr lang="en-US" sz="4400" b="1" kern="1200" dirty="0">
            <a:effectLst>
              <a:outerShdw blurRad="38100" dist="38100" dir="2700000" algn="tl">
                <a:srgbClr val="000000">
                  <a:alpha val="43137"/>
                </a:srgbClr>
              </a:outerShdw>
            </a:effectLst>
            <a:cs typeface="B Nazanin" panose="00000400000000000000" pitchFamily="2" charset="-78"/>
          </a:endParaRPr>
        </a:p>
      </dsp:txBody>
      <dsp:txXfrm>
        <a:off x="55781" y="55946"/>
        <a:ext cx="8118038" cy="103110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F298-AC1A-4720-8B79-640542CBA595}">
      <dsp:nvSpPr>
        <dsp:cNvPr id="0" name=""/>
        <dsp:cNvSpPr/>
      </dsp:nvSpPr>
      <dsp:spPr>
        <a:xfrm>
          <a:off x="0" y="510866"/>
          <a:ext cx="3816424" cy="77846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fa-IR" sz="2800" b="1" kern="1200" dirty="0">
              <a:effectLst>
                <a:outerShdw blurRad="38100" dist="38100" dir="2700000" algn="tl">
                  <a:srgbClr val="000000">
                    <a:alpha val="43137"/>
                  </a:srgbClr>
                </a:outerShdw>
              </a:effectLst>
              <a:cs typeface="B Nazanin" panose="00000400000000000000" pitchFamily="2" charset="-78"/>
            </a:rPr>
            <a:t>روش</a:t>
          </a:r>
          <a:r>
            <a:rPr lang="en-US" sz="2800" b="1" kern="1200" dirty="0">
              <a:effectLst>
                <a:outerShdw blurRad="38100" dist="38100" dir="2700000" algn="tl">
                  <a:srgbClr val="000000">
                    <a:alpha val="43137"/>
                  </a:srgbClr>
                </a:outerShdw>
              </a:effectLst>
              <a:cs typeface="B Nazanin" panose="00000400000000000000" pitchFamily="2" charset="-78"/>
            </a:rPr>
            <a:t> </a:t>
          </a:r>
          <a:r>
            <a:rPr lang="fa-IR" sz="2800" b="1" kern="1200" dirty="0">
              <a:effectLst>
                <a:outerShdw blurRad="38100" dist="38100" dir="2700000" algn="tl">
                  <a:srgbClr val="000000">
                    <a:alpha val="43137"/>
                  </a:srgbClr>
                </a:outerShdw>
              </a:effectLst>
              <a:cs typeface="B Nazanin" panose="00000400000000000000" pitchFamily="2" charset="-78"/>
            </a:rPr>
            <a:t>موثر</a:t>
          </a:r>
          <a:r>
            <a:rPr lang="en-US" sz="2800" b="1" kern="1200" dirty="0">
              <a:effectLst>
                <a:outerShdw blurRad="38100" dist="38100" dir="2700000" algn="tl">
                  <a:srgbClr val="000000">
                    <a:alpha val="43137"/>
                  </a:srgbClr>
                </a:outerShdw>
              </a:effectLst>
              <a:cs typeface="B Nazanin" panose="00000400000000000000" pitchFamily="2" charset="-78"/>
            </a:rPr>
            <a:t> </a:t>
          </a:r>
          <a:r>
            <a:rPr lang="fa-IR" sz="2800" b="1" kern="1200" dirty="0">
              <a:effectLst>
                <a:outerShdw blurRad="38100" dist="38100" dir="2700000" algn="tl">
                  <a:srgbClr val="000000">
                    <a:alpha val="43137"/>
                  </a:srgbClr>
                </a:outerShdw>
              </a:effectLst>
              <a:cs typeface="B Nazanin" panose="00000400000000000000" pitchFamily="2" charset="-78"/>
            </a:rPr>
            <a:t>فشردن پستان</a:t>
          </a:r>
          <a:endParaRPr lang="en-US" sz="2800" b="1" kern="1200" dirty="0">
            <a:effectLst>
              <a:outerShdw blurRad="38100" dist="38100" dir="2700000" algn="tl">
                <a:srgbClr val="000000">
                  <a:alpha val="43137"/>
                </a:srgbClr>
              </a:outerShdw>
            </a:effectLst>
            <a:cs typeface="B Nazanin" panose="00000400000000000000" pitchFamily="2" charset="-78"/>
          </a:endParaRPr>
        </a:p>
      </dsp:txBody>
      <dsp:txXfrm>
        <a:off x="38002" y="548868"/>
        <a:ext cx="3740420" cy="702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DB9EF-B724-4BD8-A281-564191BCF8FD}">
      <dsp:nvSpPr>
        <dsp:cNvPr id="0" name=""/>
        <dsp:cNvSpPr/>
      </dsp:nvSpPr>
      <dsp:spPr>
        <a:xfrm>
          <a:off x="0" y="539"/>
          <a:ext cx="8229600" cy="11419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fa-IR" sz="3600" b="1" kern="1200" dirty="0">
              <a:effectLst>
                <a:outerShdw blurRad="38100" dist="38100" dir="2700000" algn="tl">
                  <a:srgbClr val="000000">
                    <a:alpha val="43137"/>
                  </a:srgbClr>
                </a:outerShdw>
              </a:effectLst>
              <a:cs typeface="B Nazanin" panose="00000400000000000000" pitchFamily="2" charset="-78"/>
            </a:rPr>
            <a:t>چرا چالش </a:t>
          </a:r>
          <a:r>
            <a:rPr lang="fa-IR" sz="3600" b="1" kern="1200" dirty="0" err="1">
              <a:effectLst>
                <a:outerShdw blurRad="38100" dist="38100" dir="2700000" algn="tl">
                  <a:srgbClr val="000000">
                    <a:alpha val="43137"/>
                  </a:srgbClr>
                </a:outerShdw>
              </a:effectLst>
              <a:cs typeface="B Nazanin" panose="00000400000000000000" pitchFamily="2" charset="-78"/>
            </a:rPr>
            <a:t>درتغذیه</a:t>
          </a:r>
          <a:r>
            <a:rPr lang="fa-IR" sz="3600" b="1" kern="1200" dirty="0">
              <a:effectLst>
                <a:outerShdw blurRad="38100" dist="38100" dir="2700000" algn="tl">
                  <a:srgbClr val="000000">
                    <a:alpha val="43137"/>
                  </a:srgbClr>
                </a:outerShdw>
              </a:effectLst>
              <a:cs typeface="B Nazanin" panose="00000400000000000000" pitchFamily="2" charset="-78"/>
            </a:rPr>
            <a:t> با شیرمادر برای این نوزادان؟</a:t>
          </a:r>
          <a:endParaRPr lang="en-US" sz="3600" kern="1200" dirty="0">
            <a:effectLst>
              <a:outerShdw blurRad="38100" dist="38100" dir="2700000" algn="tl">
                <a:srgbClr val="000000">
                  <a:alpha val="43137"/>
                </a:srgbClr>
              </a:outerShdw>
            </a:effectLst>
            <a:cs typeface="B Nazanin" panose="00000400000000000000" pitchFamily="2" charset="-78"/>
          </a:endParaRPr>
        </a:p>
      </dsp:txBody>
      <dsp:txXfrm>
        <a:off x="55744" y="56283"/>
        <a:ext cx="8118112" cy="103043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04390-B13C-41A7-8CFB-03672A3B5E26}">
      <dsp:nvSpPr>
        <dsp:cNvPr id="0" name=""/>
        <dsp:cNvSpPr/>
      </dsp:nvSpPr>
      <dsp:spPr>
        <a:xfrm>
          <a:off x="1548671" y="1584173"/>
          <a:ext cx="3916454" cy="281384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r" defTabSz="1778000" rtl="1">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cs typeface="B Nazanin" panose="00000400000000000000" pitchFamily="2" charset="-78"/>
            </a:rPr>
            <a:t>فشردن پستان در نوزاد نارس نزدیک به </a:t>
          </a:r>
          <a:r>
            <a:rPr lang="fa-IR" sz="4000" b="1" kern="1200" dirty="0" err="1">
              <a:effectLst>
                <a:outerShdw blurRad="38100" dist="38100" dir="2700000" algn="tl">
                  <a:srgbClr val="000000">
                    <a:alpha val="43137"/>
                  </a:srgbClr>
                </a:outerShdw>
              </a:effectLst>
              <a:cs typeface="B Nazanin" panose="00000400000000000000" pitchFamily="2" charset="-78"/>
            </a:rPr>
            <a:t>ترم</a:t>
          </a:r>
          <a:r>
            <a:rPr lang="fa-IR" sz="4000" b="1" kern="1200" dirty="0">
              <a:effectLst>
                <a:outerShdw blurRad="38100" dist="38100" dir="2700000" algn="tl">
                  <a:srgbClr val="000000">
                    <a:alpha val="43137"/>
                  </a:srgbClr>
                </a:outerShdw>
              </a:effectLst>
              <a:cs typeface="B Nazanin" panose="00000400000000000000" pitchFamily="2" charset="-78"/>
            </a:rPr>
            <a:t> توسط پدر</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1686032" y="1721534"/>
        <a:ext cx="3641732" cy="253912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33E3C-BA02-496A-B8CF-70DD23CCE9E3}">
      <dsp:nvSpPr>
        <dsp:cNvPr id="0" name=""/>
        <dsp:cNvSpPr/>
      </dsp:nvSpPr>
      <dsp:spPr>
        <a:xfrm>
          <a:off x="0" y="4635"/>
          <a:ext cx="8229600" cy="113373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1">
            <a:lnSpc>
              <a:spcPct val="90000"/>
            </a:lnSpc>
            <a:spcBef>
              <a:spcPct val="0"/>
            </a:spcBef>
            <a:spcAft>
              <a:spcPct val="35000"/>
            </a:spcAft>
            <a:buNone/>
          </a:pPr>
          <a:r>
            <a:rPr lang="fa-IR" sz="3800" b="1" kern="1200" dirty="0">
              <a:effectLst>
                <a:outerShdw blurRad="38100" dist="38100" dir="2700000" algn="tl">
                  <a:srgbClr val="000000">
                    <a:alpha val="43137"/>
                  </a:srgbClr>
                </a:outerShdw>
              </a:effectLst>
              <a:cs typeface="B Nazanin" panose="00000400000000000000" pitchFamily="2" charset="-78"/>
            </a:rPr>
            <a:t>نوزادان نارس نزدیک به </a:t>
          </a:r>
          <a:r>
            <a:rPr lang="fa-IR" sz="3800" b="1" kern="1200" dirty="0" err="1">
              <a:effectLst>
                <a:outerShdw blurRad="38100" dist="38100" dir="2700000" algn="tl">
                  <a:srgbClr val="000000">
                    <a:alpha val="43137"/>
                  </a:srgbClr>
                </a:outerShdw>
              </a:effectLst>
              <a:cs typeface="B Nazanin" panose="00000400000000000000" pitchFamily="2" charset="-78"/>
            </a:rPr>
            <a:t>ترم</a:t>
          </a:r>
          <a:endParaRPr lang="en-US" sz="3800" kern="1200" dirty="0">
            <a:effectLst>
              <a:outerShdw blurRad="38100" dist="38100" dir="2700000" algn="tl">
                <a:srgbClr val="000000">
                  <a:alpha val="43137"/>
                </a:srgbClr>
              </a:outerShdw>
            </a:effectLst>
            <a:cs typeface="B Nazanin" panose="00000400000000000000" pitchFamily="2" charset="-78"/>
          </a:endParaRPr>
        </a:p>
      </dsp:txBody>
      <dsp:txXfrm>
        <a:off x="55344" y="59979"/>
        <a:ext cx="8118912" cy="102304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970"/>
          <a:ext cx="8229600" cy="9931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err="1">
              <a:effectLst>
                <a:outerShdw blurRad="38100" dist="38100" dir="2700000" algn="tl">
                  <a:srgbClr val="000000">
                    <a:alpha val="43137"/>
                  </a:srgbClr>
                </a:outerShdw>
              </a:effectLst>
              <a:latin typeface="Times New Roman"/>
              <a:ea typeface="Calibri"/>
              <a:cs typeface="B Nazanin"/>
            </a:rPr>
            <a:t>شیردوشی</a:t>
          </a:r>
          <a:r>
            <a:rPr lang="fa-IR" sz="4000" b="1" kern="1200" dirty="0">
              <a:effectLst>
                <a:outerShdw blurRad="38100" dist="38100" dir="2700000" algn="tl">
                  <a:srgbClr val="000000">
                    <a:alpha val="43137"/>
                  </a:srgbClr>
                </a:outerShdw>
              </a:effectLst>
              <a:latin typeface="Times New Roman"/>
              <a:ea typeface="Calibri"/>
              <a:cs typeface="B Nazanin"/>
            </a:rPr>
            <a:t> با دست</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48482" y="49452"/>
        <a:ext cx="8132636" cy="89618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970"/>
          <a:ext cx="8229600" cy="9931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fa-IR" sz="3600" b="1" kern="1200" dirty="0" err="1">
              <a:effectLst>
                <a:outerShdw blurRad="38100" dist="38100" dir="2700000" algn="tl">
                  <a:srgbClr val="000000">
                    <a:alpha val="43137"/>
                  </a:srgbClr>
                </a:outerShdw>
              </a:effectLst>
              <a:cs typeface="B Nazanin" panose="00000400000000000000" pitchFamily="2" charset="-78"/>
            </a:rPr>
            <a:t>شیردوشی</a:t>
          </a:r>
          <a:r>
            <a:rPr lang="fa-IR" sz="3600" b="1" kern="1200" dirty="0">
              <a:effectLst>
                <a:outerShdw blurRad="38100" dist="38100" dir="2700000" algn="tl">
                  <a:srgbClr val="000000">
                    <a:alpha val="43137"/>
                  </a:srgbClr>
                </a:outerShdw>
              </a:effectLst>
              <a:cs typeface="B Nazanin" panose="00000400000000000000" pitchFamily="2" charset="-78"/>
            </a:rPr>
            <a:t> با پمپ الکتریکی </a:t>
          </a:r>
          <a:r>
            <a:rPr lang="fa-IR" sz="3600" b="1" kern="1200" dirty="0" err="1">
              <a:effectLst>
                <a:outerShdw blurRad="38100" dist="38100" dir="2700000" algn="tl">
                  <a:srgbClr val="000000">
                    <a:alpha val="43137"/>
                  </a:srgbClr>
                </a:outerShdw>
              </a:effectLst>
              <a:cs typeface="B Nazanin" panose="00000400000000000000" pitchFamily="2" charset="-78"/>
            </a:rPr>
            <a:t>بصورت</a:t>
          </a:r>
          <a:r>
            <a:rPr lang="fa-IR" sz="3600" b="1" kern="1200" dirty="0">
              <a:effectLst>
                <a:outerShdw blurRad="38100" dist="38100" dir="2700000" algn="tl">
                  <a:srgbClr val="000000">
                    <a:alpha val="43137"/>
                  </a:srgbClr>
                </a:outerShdw>
              </a:effectLst>
              <a:cs typeface="B Nazanin" panose="00000400000000000000" pitchFamily="2" charset="-78"/>
            </a:rPr>
            <a:t> همزمان</a:t>
          </a:r>
          <a:endParaRPr lang="en-US" sz="3600" b="1" kern="1200" dirty="0">
            <a:effectLst>
              <a:outerShdw blurRad="38100" dist="38100" dir="2700000" algn="tl">
                <a:srgbClr val="000000">
                  <a:alpha val="43137"/>
                </a:srgbClr>
              </a:outerShdw>
            </a:effectLst>
            <a:cs typeface="B Nazanin" panose="00000400000000000000" pitchFamily="2" charset="-78"/>
          </a:endParaRPr>
        </a:p>
      </dsp:txBody>
      <dsp:txXfrm>
        <a:off x="48482" y="49452"/>
        <a:ext cx="8132636" cy="89618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10D57-505C-4646-94EA-C08E9BD0DC4B}">
      <dsp:nvSpPr>
        <dsp:cNvPr id="0" name=""/>
        <dsp:cNvSpPr/>
      </dsp:nvSpPr>
      <dsp:spPr>
        <a:xfrm>
          <a:off x="0" y="1115"/>
          <a:ext cx="8229600" cy="1140768"/>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fa-IR" sz="3600" b="1" kern="1200" dirty="0">
              <a:effectLst>
                <a:outerShdw blurRad="38100" dist="38100" dir="2700000" algn="tl">
                  <a:srgbClr val="000000">
                    <a:alpha val="43137"/>
                  </a:srgbClr>
                </a:outerShdw>
              </a:effectLst>
              <a:cs typeface="B Nazanin" panose="00000400000000000000" pitchFamily="2" charset="-78"/>
            </a:rPr>
            <a:t>مقادیر شیر با نوع پمپ زدن و ماساژ پستان </a:t>
          </a:r>
          <a:endParaRPr lang="en-US" sz="3600" kern="1200" dirty="0">
            <a:effectLst>
              <a:outerShdw blurRad="38100" dist="38100" dir="2700000" algn="tl">
                <a:srgbClr val="000000">
                  <a:alpha val="43137"/>
                </a:srgbClr>
              </a:outerShdw>
            </a:effectLst>
            <a:cs typeface="B Nazanin" panose="00000400000000000000" pitchFamily="2" charset="-78"/>
          </a:endParaRPr>
        </a:p>
      </dsp:txBody>
      <dsp:txXfrm>
        <a:off x="55688" y="56803"/>
        <a:ext cx="8118224" cy="102939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B7969-F4BE-4843-8485-B5AEFEE67E07}">
      <dsp:nvSpPr>
        <dsp:cNvPr id="0" name=""/>
        <dsp:cNvSpPr/>
      </dsp:nvSpPr>
      <dsp:spPr>
        <a:xfrm>
          <a:off x="0" y="645"/>
          <a:ext cx="8229600" cy="114170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1">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Combining </a:t>
          </a:r>
          <a:r>
            <a:rPr lang="en-US" sz="3200" b="1" u="sng" kern="1200" dirty="0">
              <a:effectLst>
                <a:outerShdw blurRad="38100" dist="38100" dir="2700000" algn="tl">
                  <a:srgbClr val="000000">
                    <a:alpha val="43137"/>
                  </a:srgbClr>
                </a:outerShdw>
              </a:effectLst>
            </a:rPr>
            <a:t>breast expression and massage</a:t>
          </a:r>
          <a:r>
            <a:rPr lang="en-US" sz="3200" b="1" kern="1200" dirty="0">
              <a:effectLst>
                <a:outerShdw blurRad="38100" dist="38100" dir="2700000" algn="tl">
                  <a:srgbClr val="000000">
                    <a:alpha val="43137"/>
                  </a:srgbClr>
                </a:outerShdw>
              </a:effectLst>
            </a:rPr>
            <a:t> with electric pumping</a:t>
          </a:r>
          <a:endParaRPr lang="en-US" sz="3200" kern="1200" dirty="0">
            <a:effectLst>
              <a:outerShdw blurRad="38100" dist="38100" dir="2700000" algn="tl">
                <a:srgbClr val="000000">
                  <a:alpha val="43137"/>
                </a:srgbClr>
              </a:outerShdw>
            </a:effectLst>
          </a:endParaRPr>
        </a:p>
      </dsp:txBody>
      <dsp:txXfrm>
        <a:off x="55734" y="56379"/>
        <a:ext cx="8118132" cy="103024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947E5-7519-4A4F-B4E9-7015DA4BFD16}">
      <dsp:nvSpPr>
        <dsp:cNvPr id="0" name=""/>
        <dsp:cNvSpPr/>
      </dsp:nvSpPr>
      <dsp:spPr>
        <a:xfrm>
          <a:off x="0" y="325944"/>
          <a:ext cx="7772400" cy="16099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r" defTabSz="1422400" rtl="1">
            <a:lnSpc>
              <a:spcPct val="90000"/>
            </a:lnSpc>
            <a:spcBef>
              <a:spcPct val="0"/>
            </a:spcBef>
            <a:spcAft>
              <a:spcPct val="35000"/>
            </a:spcAft>
            <a:buNone/>
          </a:pPr>
          <a:r>
            <a:rPr lang="fa-IR" sz="3200" b="1" kern="1200">
              <a:effectLst>
                <a:outerShdw blurRad="38100" dist="38100" dir="2700000" algn="tl">
                  <a:srgbClr val="000000">
                    <a:alpha val="43137"/>
                  </a:srgbClr>
                </a:outerShdw>
              </a:effectLst>
              <a:cs typeface="B Nazanin" panose="00000400000000000000" pitchFamily="2" charset="-78"/>
            </a:rPr>
            <a:t>نه تنها تعداد دفعات خالی کردن پستان، بلکه میزان تخلیه آن نیز در تولید شیر نقش مهمی بازی می کند. </a:t>
          </a:r>
          <a:endParaRPr lang="en-US" sz="3200" kern="1200">
            <a:effectLst>
              <a:outerShdw blurRad="38100" dist="38100" dir="2700000" algn="tl">
                <a:srgbClr val="000000">
                  <a:alpha val="43137"/>
                </a:srgbClr>
              </a:outerShdw>
            </a:effectLst>
            <a:cs typeface="B Nazanin" panose="00000400000000000000" pitchFamily="2" charset="-78"/>
          </a:endParaRPr>
        </a:p>
      </dsp:txBody>
      <dsp:txXfrm>
        <a:off x="78590" y="404534"/>
        <a:ext cx="7615220" cy="145274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F2D19-1D43-4EBD-ABF9-4F30EA9E2B28}">
      <dsp:nvSpPr>
        <dsp:cNvPr id="0" name=""/>
        <dsp:cNvSpPr/>
      </dsp:nvSpPr>
      <dsp:spPr>
        <a:xfrm>
          <a:off x="0" y="9899"/>
          <a:ext cx="7848600" cy="11232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(HOP) hands-on pumping</a:t>
          </a:r>
          <a:endParaRPr lang="en-US" sz="4000" kern="1200" dirty="0">
            <a:effectLst>
              <a:outerShdw blurRad="38100" dist="38100" dir="2700000" algn="tl">
                <a:srgbClr val="000000">
                  <a:alpha val="43137"/>
                </a:srgbClr>
              </a:outerShdw>
            </a:effectLst>
          </a:endParaRPr>
        </a:p>
      </dsp:txBody>
      <dsp:txXfrm>
        <a:off x="54830" y="64729"/>
        <a:ext cx="7738940" cy="101354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F2D19-1D43-4EBD-ABF9-4F30EA9E2B28}">
      <dsp:nvSpPr>
        <dsp:cNvPr id="0" name=""/>
        <dsp:cNvSpPr/>
      </dsp:nvSpPr>
      <dsp:spPr>
        <a:xfrm>
          <a:off x="0" y="97571"/>
          <a:ext cx="7848600" cy="89505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fa-IR" sz="3000" b="1" kern="1200" dirty="0">
              <a:effectLst>
                <a:outerShdw blurRad="38100" dist="38100" dir="2700000" algn="tl">
                  <a:srgbClr val="000000">
                    <a:alpha val="43137"/>
                  </a:srgbClr>
                </a:outerShdw>
              </a:effectLst>
              <a:cs typeface="B Nazanin" panose="00000400000000000000" pitchFamily="2" charset="-78"/>
            </a:rPr>
            <a:t>مراحل ترکیب </a:t>
          </a:r>
          <a:r>
            <a:rPr lang="fa-IR" sz="3000" b="1" kern="1200" dirty="0" err="1">
              <a:effectLst>
                <a:outerShdw blurRad="38100" dist="38100" dir="2700000" algn="tl">
                  <a:srgbClr val="000000">
                    <a:alpha val="43137"/>
                  </a:srgbClr>
                </a:outerShdw>
              </a:effectLst>
              <a:cs typeface="B Nazanin" panose="00000400000000000000" pitchFamily="2" charset="-78"/>
            </a:rPr>
            <a:t>شیردوشی</a:t>
          </a:r>
          <a:r>
            <a:rPr lang="fa-IR" sz="3000" b="1" kern="1200" dirty="0">
              <a:effectLst>
                <a:outerShdw blurRad="38100" dist="38100" dir="2700000" algn="tl">
                  <a:srgbClr val="000000">
                    <a:alpha val="43137"/>
                  </a:srgbClr>
                </a:outerShdw>
              </a:effectLst>
              <a:cs typeface="B Nazanin" panose="00000400000000000000" pitchFamily="2" charset="-78"/>
            </a:rPr>
            <a:t> با دست و </a:t>
          </a:r>
          <a:r>
            <a:rPr lang="fa-IR" sz="3000" b="1" kern="1200" dirty="0" err="1">
              <a:effectLst>
                <a:outerShdw blurRad="38100" dist="38100" dir="2700000" algn="tl">
                  <a:srgbClr val="000000">
                    <a:alpha val="43137"/>
                  </a:srgbClr>
                </a:outerShdw>
              </a:effectLst>
              <a:cs typeface="B Nazanin" panose="00000400000000000000" pitchFamily="2" charset="-78"/>
            </a:rPr>
            <a:t>شیردوشی</a:t>
          </a:r>
          <a:r>
            <a:rPr lang="fa-IR" sz="3000" b="1" kern="1200" dirty="0">
              <a:effectLst>
                <a:outerShdw blurRad="38100" dist="38100" dir="2700000" algn="tl">
                  <a:srgbClr val="000000">
                    <a:alpha val="43137"/>
                  </a:srgbClr>
                </a:outerShdw>
              </a:effectLst>
              <a:cs typeface="B Nazanin" panose="00000400000000000000" pitchFamily="2" charset="-78"/>
            </a:rPr>
            <a:t> توسط پمپ </a:t>
          </a:r>
          <a:endParaRPr lang="en-US" sz="3000" kern="1200" dirty="0">
            <a:effectLst>
              <a:outerShdw blurRad="38100" dist="38100" dir="2700000" algn="tl">
                <a:srgbClr val="000000">
                  <a:alpha val="43137"/>
                </a:srgbClr>
              </a:outerShdw>
            </a:effectLst>
            <a:cs typeface="B Nazanin" panose="00000400000000000000" pitchFamily="2" charset="-78"/>
          </a:endParaRPr>
        </a:p>
      </dsp:txBody>
      <dsp:txXfrm>
        <a:off x="43693" y="141264"/>
        <a:ext cx="7761214" cy="80766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970"/>
          <a:ext cx="8229600" cy="9931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latin typeface="Times New Roman"/>
              <a:ea typeface="Calibri"/>
              <a:cs typeface="B Nazanin"/>
            </a:rPr>
            <a:t>تغذیه با مکمل </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48482" y="49452"/>
        <a:ext cx="8132636" cy="8961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53DEE-63CF-4B7F-9487-9468D3F700DE}">
      <dsp:nvSpPr>
        <dsp:cNvPr id="0" name=""/>
        <dsp:cNvSpPr/>
      </dsp:nvSpPr>
      <dsp:spPr>
        <a:xfrm>
          <a:off x="5536353" y="-42778"/>
          <a:ext cx="1208568" cy="120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dirty="0" err="1">
              <a:effectLst/>
              <a:cs typeface="B Nazanin" panose="00000400000000000000" pitchFamily="2" charset="-78"/>
            </a:rPr>
            <a:t>پوزیشن</a:t>
          </a:r>
          <a:r>
            <a:rPr lang="fa-IR" sz="2000" b="1" kern="1200" dirty="0">
              <a:effectLst/>
              <a:cs typeface="B Nazanin" panose="00000400000000000000" pitchFamily="2" charset="-78"/>
            </a:rPr>
            <a:t> مادر و نوزاد</a:t>
          </a:r>
          <a:endParaRPr lang="en-US" sz="2000" b="1" kern="1200" dirty="0">
            <a:effectLst/>
            <a:cs typeface="B Nazanin" panose="00000400000000000000" pitchFamily="2" charset="-78"/>
          </a:endParaRPr>
        </a:p>
      </dsp:txBody>
      <dsp:txXfrm>
        <a:off x="5536353" y="-42778"/>
        <a:ext cx="1208568" cy="1208568"/>
      </dsp:txXfrm>
    </dsp:sp>
    <dsp:sp modelId="{A3404343-668B-4F23-B32A-FAE4CF753809}">
      <dsp:nvSpPr>
        <dsp:cNvPr id="0" name=""/>
        <dsp:cNvSpPr/>
      </dsp:nvSpPr>
      <dsp:spPr>
        <a:xfrm>
          <a:off x="1584473" y="69421"/>
          <a:ext cx="6731645" cy="6731645"/>
        </a:xfrm>
        <a:prstGeom prst="circularArrow">
          <a:avLst>
            <a:gd name="adj1" fmla="val 3501"/>
            <a:gd name="adj2" fmla="val 217089"/>
            <a:gd name="adj3" fmla="val 19268711"/>
            <a:gd name="adj4" fmla="val 18314199"/>
            <a:gd name="adj5" fmla="val 4084"/>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CDCE34-16FE-4691-8B3F-C50A2CBD4226}">
      <dsp:nvSpPr>
        <dsp:cNvPr id="0" name=""/>
        <dsp:cNvSpPr/>
      </dsp:nvSpPr>
      <dsp:spPr>
        <a:xfrm>
          <a:off x="7219751" y="1640619"/>
          <a:ext cx="1208568" cy="120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a:effectLst/>
              <a:cs typeface="B Nazanin" panose="00000400000000000000" pitchFamily="2" charset="-78"/>
            </a:rPr>
            <a:t>چگونگی لچ</a:t>
          </a:r>
          <a:endParaRPr lang="en-US" sz="2000" b="1" kern="1200">
            <a:effectLst/>
            <a:cs typeface="B Nazanin" panose="00000400000000000000" pitchFamily="2" charset="-78"/>
          </a:endParaRPr>
        </a:p>
      </dsp:txBody>
      <dsp:txXfrm>
        <a:off x="7219751" y="1640619"/>
        <a:ext cx="1208568" cy="1208568"/>
      </dsp:txXfrm>
    </dsp:sp>
    <dsp:sp modelId="{0B2B6C65-F6D6-450F-8431-EC2C91EDFB21}">
      <dsp:nvSpPr>
        <dsp:cNvPr id="0" name=""/>
        <dsp:cNvSpPr/>
      </dsp:nvSpPr>
      <dsp:spPr>
        <a:xfrm>
          <a:off x="1584473" y="69421"/>
          <a:ext cx="6731645" cy="6731645"/>
        </a:xfrm>
        <a:prstGeom prst="circularArrow">
          <a:avLst>
            <a:gd name="adj1" fmla="val 3501"/>
            <a:gd name="adj2" fmla="val 217089"/>
            <a:gd name="adj3" fmla="val 434518"/>
            <a:gd name="adj4" fmla="val 20948393"/>
            <a:gd name="adj5" fmla="val 4084"/>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8D4FD9-6623-4336-9412-EA4BD16D42A0}">
      <dsp:nvSpPr>
        <dsp:cNvPr id="0" name=""/>
        <dsp:cNvSpPr/>
      </dsp:nvSpPr>
      <dsp:spPr>
        <a:xfrm>
          <a:off x="7219751" y="4021302"/>
          <a:ext cx="1208568" cy="120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a:effectLst/>
              <a:cs typeface="B Nazanin" panose="00000400000000000000" pitchFamily="2" charset="-78"/>
            </a:rPr>
            <a:t>توان مکیدن و ادامه آن</a:t>
          </a:r>
          <a:endParaRPr lang="en-US" sz="2000" b="1" kern="1200">
            <a:effectLst/>
            <a:cs typeface="B Nazanin" panose="00000400000000000000" pitchFamily="2" charset="-78"/>
          </a:endParaRPr>
        </a:p>
      </dsp:txBody>
      <dsp:txXfrm>
        <a:off x="7219751" y="4021302"/>
        <a:ext cx="1208568" cy="1208568"/>
      </dsp:txXfrm>
    </dsp:sp>
    <dsp:sp modelId="{9FE57AF1-C6F7-4EB8-A0D2-882ABC7FAEED}">
      <dsp:nvSpPr>
        <dsp:cNvPr id="0" name=""/>
        <dsp:cNvSpPr/>
      </dsp:nvSpPr>
      <dsp:spPr>
        <a:xfrm>
          <a:off x="1584473" y="69421"/>
          <a:ext cx="6731645" cy="6731645"/>
        </a:xfrm>
        <a:prstGeom prst="circularArrow">
          <a:avLst>
            <a:gd name="adj1" fmla="val 3501"/>
            <a:gd name="adj2" fmla="val 217089"/>
            <a:gd name="adj3" fmla="val 3068711"/>
            <a:gd name="adj4" fmla="val 2114199"/>
            <a:gd name="adj5" fmla="val 4084"/>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C68B25-8EA9-4E48-BA42-01AF505A3E20}">
      <dsp:nvSpPr>
        <dsp:cNvPr id="0" name=""/>
        <dsp:cNvSpPr/>
      </dsp:nvSpPr>
      <dsp:spPr>
        <a:xfrm>
          <a:off x="5536353" y="5704700"/>
          <a:ext cx="1208568" cy="120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a:effectLst/>
              <a:cs typeface="B Nazanin" panose="00000400000000000000" pitchFamily="2" charset="-78"/>
            </a:rPr>
            <a:t>مکیدن موثر وانتقال شیر </a:t>
          </a:r>
          <a:endParaRPr lang="en-US" sz="2000" b="1" kern="1200">
            <a:effectLst/>
            <a:cs typeface="B Nazanin" panose="00000400000000000000" pitchFamily="2" charset="-78"/>
          </a:endParaRPr>
        </a:p>
      </dsp:txBody>
      <dsp:txXfrm>
        <a:off x="5536353" y="5704700"/>
        <a:ext cx="1208568" cy="1208568"/>
      </dsp:txXfrm>
    </dsp:sp>
    <dsp:sp modelId="{74C305E0-2EDA-4AF7-8B7C-92FAA8A059BA}">
      <dsp:nvSpPr>
        <dsp:cNvPr id="0" name=""/>
        <dsp:cNvSpPr/>
      </dsp:nvSpPr>
      <dsp:spPr>
        <a:xfrm>
          <a:off x="1584473" y="69421"/>
          <a:ext cx="6731645" cy="6731645"/>
        </a:xfrm>
        <a:prstGeom prst="circularArrow">
          <a:avLst>
            <a:gd name="adj1" fmla="val 3501"/>
            <a:gd name="adj2" fmla="val 217089"/>
            <a:gd name="adj3" fmla="val 5762919"/>
            <a:gd name="adj4" fmla="val 4748393"/>
            <a:gd name="adj5" fmla="val 4084"/>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6D2482-D6A3-47B5-96C7-A773359AF2D6}">
      <dsp:nvSpPr>
        <dsp:cNvPr id="0" name=""/>
        <dsp:cNvSpPr/>
      </dsp:nvSpPr>
      <dsp:spPr>
        <a:xfrm>
          <a:off x="3091924" y="5617797"/>
          <a:ext cx="1336060" cy="1382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a:effectLst/>
              <a:cs typeface="B Nazanin" panose="00000400000000000000" pitchFamily="2" charset="-78"/>
            </a:rPr>
            <a:t>نیاز به فشردن پستان </a:t>
          </a:r>
          <a:endParaRPr lang="en-US" sz="2000" b="1" kern="1200">
            <a:effectLst/>
            <a:cs typeface="B Nazanin" panose="00000400000000000000" pitchFamily="2" charset="-78"/>
          </a:endParaRPr>
        </a:p>
      </dsp:txBody>
      <dsp:txXfrm>
        <a:off x="3091924" y="5617797"/>
        <a:ext cx="1336060" cy="1382372"/>
      </dsp:txXfrm>
    </dsp:sp>
    <dsp:sp modelId="{9E71EFE6-5771-4D9B-A115-ED0A34FF4A84}">
      <dsp:nvSpPr>
        <dsp:cNvPr id="0" name=""/>
        <dsp:cNvSpPr/>
      </dsp:nvSpPr>
      <dsp:spPr>
        <a:xfrm>
          <a:off x="1584473" y="69421"/>
          <a:ext cx="6731645" cy="6731645"/>
        </a:xfrm>
        <a:prstGeom prst="circularArrow">
          <a:avLst>
            <a:gd name="adj1" fmla="val 3501"/>
            <a:gd name="adj2" fmla="val 217089"/>
            <a:gd name="adj3" fmla="val 8468711"/>
            <a:gd name="adj4" fmla="val 7601243"/>
            <a:gd name="adj5" fmla="val 4084"/>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04CF49-8F42-492A-B08A-1D15DC022138}">
      <dsp:nvSpPr>
        <dsp:cNvPr id="0" name=""/>
        <dsp:cNvSpPr/>
      </dsp:nvSpPr>
      <dsp:spPr>
        <a:xfrm>
          <a:off x="1472272" y="4021302"/>
          <a:ext cx="1208568" cy="120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a:effectLst/>
              <a:cs typeface="B Nazanin" panose="00000400000000000000" pitchFamily="2" charset="-78"/>
            </a:rPr>
            <a:t>نیاز به نیپل شیلد</a:t>
          </a:r>
          <a:endParaRPr lang="en-US" sz="2000" b="1" kern="1200">
            <a:effectLst/>
            <a:cs typeface="B Nazanin" panose="00000400000000000000" pitchFamily="2" charset="-78"/>
          </a:endParaRPr>
        </a:p>
      </dsp:txBody>
      <dsp:txXfrm>
        <a:off x="1472272" y="4021302"/>
        <a:ext cx="1208568" cy="1208568"/>
      </dsp:txXfrm>
    </dsp:sp>
    <dsp:sp modelId="{B44C34ED-BAA9-4331-AB3C-19922D1F53EA}">
      <dsp:nvSpPr>
        <dsp:cNvPr id="0" name=""/>
        <dsp:cNvSpPr/>
      </dsp:nvSpPr>
      <dsp:spPr>
        <a:xfrm>
          <a:off x="1584473" y="69421"/>
          <a:ext cx="6731645" cy="6731645"/>
        </a:xfrm>
        <a:prstGeom prst="circularArrow">
          <a:avLst>
            <a:gd name="adj1" fmla="val 3501"/>
            <a:gd name="adj2" fmla="val 217089"/>
            <a:gd name="adj3" fmla="val 11234518"/>
            <a:gd name="adj4" fmla="val 10148393"/>
            <a:gd name="adj5" fmla="val 4084"/>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C4137C-6804-4E2E-AB35-D9B99E209AC1}">
      <dsp:nvSpPr>
        <dsp:cNvPr id="0" name=""/>
        <dsp:cNvSpPr/>
      </dsp:nvSpPr>
      <dsp:spPr>
        <a:xfrm>
          <a:off x="1472272" y="1640619"/>
          <a:ext cx="1208568" cy="120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a:effectLst/>
              <a:cs typeface="B Nazanin" panose="00000400000000000000" pitchFamily="2" charset="-78"/>
            </a:rPr>
            <a:t>نیاز ساپلمنت</a:t>
          </a:r>
          <a:endParaRPr lang="en-US" sz="2000" b="1" kern="1200">
            <a:effectLst/>
            <a:cs typeface="B Nazanin" panose="00000400000000000000" pitchFamily="2" charset="-78"/>
          </a:endParaRPr>
        </a:p>
      </dsp:txBody>
      <dsp:txXfrm>
        <a:off x="1472272" y="1640619"/>
        <a:ext cx="1208568" cy="1208568"/>
      </dsp:txXfrm>
    </dsp:sp>
    <dsp:sp modelId="{DAD6683C-1D9C-4999-8EBD-CC8D3B17FD80}">
      <dsp:nvSpPr>
        <dsp:cNvPr id="0" name=""/>
        <dsp:cNvSpPr/>
      </dsp:nvSpPr>
      <dsp:spPr>
        <a:xfrm>
          <a:off x="1584473" y="69421"/>
          <a:ext cx="6731645" cy="6731645"/>
        </a:xfrm>
        <a:prstGeom prst="circularArrow">
          <a:avLst>
            <a:gd name="adj1" fmla="val 3501"/>
            <a:gd name="adj2" fmla="val 217089"/>
            <a:gd name="adj3" fmla="val 13868711"/>
            <a:gd name="adj4" fmla="val 12914199"/>
            <a:gd name="adj5" fmla="val 4084"/>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6C191-E984-4D3C-88FE-E834F2953CBB}">
      <dsp:nvSpPr>
        <dsp:cNvPr id="0" name=""/>
        <dsp:cNvSpPr/>
      </dsp:nvSpPr>
      <dsp:spPr>
        <a:xfrm>
          <a:off x="3155670" y="-42778"/>
          <a:ext cx="1208568" cy="120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fa-IR" sz="2000" b="1" kern="1200" dirty="0">
              <a:effectLst/>
              <a:cs typeface="B Nazanin" panose="00000400000000000000" pitchFamily="2" charset="-78"/>
            </a:rPr>
            <a:t>چگونه؟ مکمل رسان .</a:t>
          </a:r>
          <a:r>
            <a:rPr lang="fa-IR" sz="2000" b="1" kern="1200" dirty="0" err="1">
              <a:effectLst/>
              <a:cs typeface="B Nazanin" panose="00000400000000000000" pitchFamily="2" charset="-78"/>
            </a:rPr>
            <a:t>کاپ</a:t>
          </a:r>
          <a:r>
            <a:rPr lang="fa-IR" sz="2000" b="1" kern="1200" dirty="0">
              <a:effectLst/>
              <a:cs typeface="B Nazanin" panose="00000400000000000000" pitchFamily="2" charset="-78"/>
            </a:rPr>
            <a:t>... </a:t>
          </a:r>
          <a:endParaRPr lang="en-US" sz="2000" b="1" kern="1200" dirty="0">
            <a:effectLst/>
            <a:cs typeface="B Nazanin" panose="00000400000000000000" pitchFamily="2" charset="-78"/>
          </a:endParaRPr>
        </a:p>
      </dsp:txBody>
      <dsp:txXfrm>
        <a:off x="3155670" y="-42778"/>
        <a:ext cx="1208568" cy="1208568"/>
      </dsp:txXfrm>
    </dsp:sp>
    <dsp:sp modelId="{C8E04AC0-25E4-4C57-A29A-DFCE0825FA4A}">
      <dsp:nvSpPr>
        <dsp:cNvPr id="0" name=""/>
        <dsp:cNvSpPr/>
      </dsp:nvSpPr>
      <dsp:spPr>
        <a:xfrm>
          <a:off x="1584473" y="69421"/>
          <a:ext cx="6731645" cy="6731645"/>
        </a:xfrm>
        <a:prstGeom prst="circularArrow">
          <a:avLst>
            <a:gd name="adj1" fmla="val 3501"/>
            <a:gd name="adj2" fmla="val 217089"/>
            <a:gd name="adj3" fmla="val 16634518"/>
            <a:gd name="adj4" fmla="val 15548393"/>
            <a:gd name="adj5" fmla="val 4084"/>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970"/>
          <a:ext cx="8229600" cy="9931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latin typeface="Times New Roman"/>
              <a:ea typeface="Calibri"/>
              <a:cs typeface="B Nazanin"/>
            </a:rPr>
            <a:t>تغذیه سه گانه گذشته است!!!  </a:t>
          </a:r>
          <a:r>
            <a:rPr lang="en-US" sz="4000" b="1" kern="1200" dirty="0">
              <a:effectLst>
                <a:outerShdw blurRad="38100" dist="38100" dir="2700000" algn="tl">
                  <a:srgbClr val="000000">
                    <a:alpha val="43137"/>
                  </a:srgbClr>
                </a:outerShdw>
              </a:effectLst>
              <a:latin typeface="Times New Roman"/>
              <a:ea typeface="Calibri"/>
              <a:cs typeface="B Nazanin"/>
            </a:rPr>
            <a:t> </a:t>
          </a:r>
          <a:r>
            <a:rPr lang="fa-IR" sz="4000" b="1" kern="1200" dirty="0">
              <a:effectLst>
                <a:outerShdw blurRad="38100" dist="38100" dir="2700000" algn="tl">
                  <a:srgbClr val="000000">
                    <a:alpha val="43137"/>
                  </a:srgbClr>
                </a:outerShdw>
              </a:effectLst>
              <a:latin typeface="Times New Roman"/>
              <a:ea typeface="Calibri"/>
              <a:cs typeface="B Nazanin"/>
            </a:rPr>
            <a:t>زمان</a:t>
          </a:r>
          <a:r>
            <a:rPr lang="en-US" sz="4000" b="1" kern="1200" dirty="0">
              <a:effectLst>
                <a:outerShdw blurRad="38100" dist="38100" dir="2700000" algn="tl">
                  <a:srgbClr val="000000">
                    <a:alpha val="43137"/>
                  </a:srgbClr>
                </a:outerShdw>
              </a:effectLst>
            </a:rPr>
            <a:t> </a:t>
          </a:r>
          <a:r>
            <a:rPr lang="fa-IR" sz="4000" b="1" kern="1200" dirty="0">
              <a:effectLst>
                <a:outerShdw blurRad="38100" dist="38100" dir="2700000" algn="tl">
                  <a:srgbClr val="000000">
                    <a:alpha val="43137"/>
                  </a:srgbClr>
                </a:outerShdw>
              </a:effectLst>
              <a:latin typeface="Times New Roman"/>
              <a:ea typeface="Calibri"/>
              <a:cs typeface="B Nazanin"/>
            </a:rPr>
            <a:t> </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48482" y="49452"/>
        <a:ext cx="8132636" cy="89618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970"/>
          <a:ext cx="8229600" cy="9931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latin typeface="Times New Roman"/>
              <a:cs typeface="B Nazanin"/>
            </a:rPr>
            <a:t>پیش بینی مشکلات و کمک های مورد نیاز</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48482" y="49452"/>
        <a:ext cx="8132636" cy="896187"/>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970"/>
          <a:ext cx="8229600" cy="9931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latin typeface="Times New Roman"/>
              <a:cs typeface="B Nazanin"/>
            </a:rPr>
            <a:t>پیش بینی مشکلات و کمک های مورد نیاز</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48482" y="49452"/>
        <a:ext cx="8132636" cy="89618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86DD-A9A6-4E96-A16E-3A6F65D47054}">
      <dsp:nvSpPr>
        <dsp:cNvPr id="0" name=""/>
        <dsp:cNvSpPr/>
      </dsp:nvSpPr>
      <dsp:spPr>
        <a:xfrm>
          <a:off x="0" y="970"/>
          <a:ext cx="8229600" cy="9931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fa-IR" sz="4000" b="1" kern="1200" dirty="0">
              <a:effectLst>
                <a:outerShdw blurRad="38100" dist="38100" dir="2700000" algn="tl">
                  <a:srgbClr val="000000">
                    <a:alpha val="43137"/>
                  </a:srgbClr>
                </a:outerShdw>
              </a:effectLst>
              <a:latin typeface="Times New Roman"/>
              <a:cs typeface="B Nazanin"/>
            </a:rPr>
            <a:t>ادامه پیگیری</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48482" y="49452"/>
        <a:ext cx="8132636" cy="896187"/>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8F768-BDF6-4B88-9210-B34B5A2D73D7}">
      <dsp:nvSpPr>
        <dsp:cNvPr id="0" name=""/>
        <dsp:cNvSpPr/>
      </dsp:nvSpPr>
      <dsp:spPr>
        <a:xfrm>
          <a:off x="0" y="2762"/>
          <a:ext cx="8229600" cy="106060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1">
            <a:lnSpc>
              <a:spcPct val="90000"/>
            </a:lnSpc>
            <a:spcBef>
              <a:spcPct val="0"/>
            </a:spcBef>
            <a:spcAft>
              <a:spcPct val="35000"/>
            </a:spcAft>
            <a:buNone/>
          </a:pPr>
          <a:r>
            <a:rPr lang="en-US" sz="3700" b="1" kern="1200"/>
            <a:t>OFFICE VISIT</a:t>
          </a:r>
          <a:endParaRPr lang="en-US" sz="3700" kern="1200" dirty="0"/>
        </a:p>
      </dsp:txBody>
      <dsp:txXfrm>
        <a:off x="51774" y="54536"/>
        <a:ext cx="8126052" cy="9570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279CF-5E9D-4FE0-97B4-DA62B2D1D2A9}">
      <dsp:nvSpPr>
        <dsp:cNvPr id="0" name=""/>
        <dsp:cNvSpPr/>
      </dsp:nvSpPr>
      <dsp:spPr>
        <a:xfrm>
          <a:off x="0" y="289"/>
          <a:ext cx="8229600" cy="921534"/>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fa-IR" sz="4000" b="1" kern="1200">
              <a:effectLst>
                <a:outerShdw blurRad="38100" dist="38100" dir="2700000" algn="tl">
                  <a:srgbClr val="000000">
                    <a:alpha val="43137"/>
                  </a:srgbClr>
                </a:outerShdw>
              </a:effectLst>
              <a:cs typeface="B Nazanin" panose="00000400000000000000" pitchFamily="2" charset="-78"/>
            </a:rPr>
            <a:t>آموزش والدین در بیمارستان</a:t>
          </a:r>
          <a:endParaRPr lang="en-US" sz="4000" kern="1200">
            <a:effectLst>
              <a:outerShdw blurRad="38100" dist="38100" dir="2700000" algn="tl">
                <a:srgbClr val="000000">
                  <a:alpha val="43137"/>
                </a:srgbClr>
              </a:outerShdw>
            </a:effectLst>
            <a:cs typeface="B Nazanin" panose="00000400000000000000" pitchFamily="2" charset="-78"/>
          </a:endParaRPr>
        </a:p>
      </dsp:txBody>
      <dsp:txXfrm>
        <a:off x="44986" y="45275"/>
        <a:ext cx="8139628" cy="8315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1D3CA-EE52-4B69-AD75-076A187094D9}">
      <dsp:nvSpPr>
        <dsp:cNvPr id="0" name=""/>
        <dsp:cNvSpPr/>
      </dsp:nvSpPr>
      <dsp:spPr>
        <a:xfrm>
          <a:off x="0" y="679"/>
          <a:ext cx="8455976" cy="114164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r" defTabSz="1422400" rtl="1">
            <a:lnSpc>
              <a:spcPct val="90000"/>
            </a:lnSpc>
            <a:spcBef>
              <a:spcPct val="0"/>
            </a:spcBef>
            <a:spcAft>
              <a:spcPct val="35000"/>
            </a:spcAft>
            <a:buNone/>
          </a:pPr>
          <a:r>
            <a:rPr lang="en-US" sz="3200" b="1" kern="1200" dirty="0">
              <a:solidFill>
                <a:srgbClr val="FF0000"/>
              </a:solidFill>
              <a:effectLst>
                <a:outerShdw blurRad="38100" dist="38100" dir="2700000" algn="tl">
                  <a:srgbClr val="000000">
                    <a:alpha val="43137"/>
                  </a:srgbClr>
                </a:outerShdw>
              </a:effectLst>
            </a:rPr>
            <a:t>BIG </a:t>
          </a:r>
          <a:r>
            <a:rPr lang="en-US" sz="3200" b="1" kern="1200" dirty="0">
              <a:solidFill>
                <a:schemeClr val="bg1"/>
              </a:solidFill>
              <a:effectLst>
                <a:outerShdw blurRad="38100" dist="38100" dir="2700000" algn="tl">
                  <a:srgbClr val="000000">
                    <a:alpha val="43137"/>
                  </a:srgbClr>
                </a:outerShdw>
              </a:effectLst>
            </a:rPr>
            <a:t>does </a:t>
          </a:r>
          <a:r>
            <a:rPr lang="en-US" sz="2800" b="1" kern="1200" dirty="0">
              <a:effectLst>
                <a:outerShdw blurRad="38100" dist="38100" dir="2700000" algn="tl">
                  <a:srgbClr val="000000">
                    <a:alpha val="43137"/>
                  </a:srgbClr>
                </a:outerShdw>
              </a:effectLst>
            </a:rPr>
            <a:t>not necessarily  mean competent BF </a:t>
          </a:r>
        </a:p>
      </dsp:txBody>
      <dsp:txXfrm>
        <a:off x="55730" y="56409"/>
        <a:ext cx="8344516" cy="10301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33EAF-5D99-4FF7-AE8E-EAA2EE753D46}">
      <dsp:nvSpPr>
        <dsp:cNvPr id="0" name=""/>
        <dsp:cNvSpPr/>
      </dsp:nvSpPr>
      <dsp:spPr>
        <a:xfrm>
          <a:off x="0" y="462"/>
          <a:ext cx="8229600" cy="9931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Late Preterm Infants</a:t>
          </a:r>
        </a:p>
      </dsp:txBody>
      <dsp:txXfrm>
        <a:off x="48484" y="48946"/>
        <a:ext cx="8132632" cy="8962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DB9EF-B724-4BD8-A281-564191BCF8FD}">
      <dsp:nvSpPr>
        <dsp:cNvPr id="0" name=""/>
        <dsp:cNvSpPr/>
      </dsp:nvSpPr>
      <dsp:spPr>
        <a:xfrm>
          <a:off x="0" y="165"/>
          <a:ext cx="8229600" cy="114266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fa-IR" sz="4400" b="1" kern="1200" dirty="0">
              <a:effectLst>
                <a:outerShdw blurRad="38100" dist="38100" dir="2700000" algn="tl">
                  <a:srgbClr val="000000">
                    <a:alpha val="43137"/>
                  </a:srgbClr>
                </a:outerShdw>
              </a:effectLst>
              <a:cs typeface="B Nazanin" panose="00000400000000000000" pitchFamily="2" charset="-78"/>
            </a:rPr>
            <a:t>ذخایر کم انرژی</a:t>
          </a:r>
          <a:endParaRPr lang="en-US" sz="4400" kern="1200" dirty="0">
            <a:effectLst>
              <a:outerShdw blurRad="38100" dist="38100" dir="2700000" algn="tl">
                <a:srgbClr val="000000">
                  <a:alpha val="43137"/>
                </a:srgbClr>
              </a:outerShdw>
            </a:effectLst>
            <a:cs typeface="B Nazanin" panose="00000400000000000000" pitchFamily="2" charset="-78"/>
          </a:endParaRPr>
        </a:p>
      </dsp:txBody>
      <dsp:txXfrm>
        <a:off x="55781" y="55946"/>
        <a:ext cx="8118038" cy="10311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503DD-8C42-44C4-8FAA-E0D17801579B}">
      <dsp:nvSpPr>
        <dsp:cNvPr id="0" name=""/>
        <dsp:cNvSpPr/>
      </dsp:nvSpPr>
      <dsp:spPr>
        <a:xfrm>
          <a:off x="0" y="6539"/>
          <a:ext cx="8229600" cy="106704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LACTATION  SUPPORT  Feeding Immaturity  </a:t>
          </a:r>
          <a:endParaRPr lang="en-US" sz="2800" kern="1200" dirty="0">
            <a:effectLst>
              <a:outerShdw blurRad="38100" dist="38100" dir="2700000" algn="tl">
                <a:srgbClr val="000000">
                  <a:alpha val="43137"/>
                </a:srgbClr>
              </a:outerShdw>
            </a:effectLst>
          </a:endParaRPr>
        </a:p>
      </dsp:txBody>
      <dsp:txXfrm>
        <a:off x="52089" y="58628"/>
        <a:ext cx="8125422" cy="9628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fa-IR"/>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78F1F6D1-C6E8-47D3-87AF-DD431A9E5772}" type="datetimeFigureOut">
              <a:rPr lang="fa-IR"/>
              <a:pPr>
                <a:defRPr/>
              </a:pPr>
              <a:t>16/05/1441</a:t>
            </a:fld>
            <a:endParaRPr lang="fa-IR"/>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fa-IR"/>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B614F368-F446-4EAF-9A43-D91CD590929B}" type="slidenum">
              <a:rPr lang="fa-IR"/>
              <a:pPr>
                <a:defRPr/>
              </a:pPr>
              <a:t>‹#›</a:t>
            </a:fld>
            <a:endParaRPr lang="fa-IR"/>
          </a:p>
        </p:txBody>
      </p:sp>
    </p:spTree>
    <p:extLst>
      <p:ext uri="{BB962C8B-B14F-4D97-AF65-F5344CB8AC3E}">
        <p14:creationId xmlns:p14="http://schemas.microsoft.com/office/powerpoint/2010/main" val="2214472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1BCA2008-05A7-4266-ADF3-D75B13E5F170}" type="datetimeFigureOut">
              <a:rPr lang="fa-IR"/>
              <a:pPr>
                <a:defRPr/>
              </a:pPr>
              <a:t>16/05/1441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fa-I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C848E416-0867-456D-A132-87D1FBAB503D}" type="slidenum">
              <a:rPr lang="fa-IR"/>
              <a:pPr>
                <a:defRPr/>
              </a:pPr>
              <a:t>‹#›</a:t>
            </a:fld>
            <a:endParaRPr lang="fa-IR"/>
          </a:p>
        </p:txBody>
      </p:sp>
    </p:spTree>
    <p:extLst>
      <p:ext uri="{BB962C8B-B14F-4D97-AF65-F5344CB8AC3E}">
        <p14:creationId xmlns:p14="http://schemas.microsoft.com/office/powerpoint/2010/main" val="49666426"/>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fa-IR" dirty="0"/>
              <a:t>نزدیک به ۷۵درصد نوزادان نارس را نوزادان نارس تأخیری شامل می شود </a:t>
            </a:r>
            <a:r>
              <a:rPr lang="fa-IR" dirty="0" err="1"/>
              <a:t>كه</a:t>
            </a:r>
            <a:r>
              <a:rPr lang="fa-IR" dirty="0"/>
              <a:t> چند هفته </a:t>
            </a:r>
            <a:r>
              <a:rPr lang="fa-IR" dirty="0" err="1"/>
              <a:t>اي</a:t>
            </a:r>
            <a:r>
              <a:rPr lang="fa-IR" dirty="0"/>
              <a:t> قبل از 37 هفته، بطوریکه با سن حاملگی بین 34 و صفر هفتم و 36 و شش هفتم به </a:t>
            </a:r>
            <a:r>
              <a:rPr lang="fa-IR" dirty="0" err="1"/>
              <a:t>دنيا</a:t>
            </a:r>
            <a:r>
              <a:rPr lang="fa-IR" dirty="0"/>
              <a:t> می آیند و در معرض خطر بروز </a:t>
            </a:r>
            <a:r>
              <a:rPr lang="fa-IR" dirty="0" err="1"/>
              <a:t>مشكلات</a:t>
            </a:r>
            <a:r>
              <a:rPr lang="fa-IR" dirty="0"/>
              <a:t> در </a:t>
            </a:r>
            <a:r>
              <a:rPr lang="fa-IR" dirty="0" err="1"/>
              <a:t>تغذيه</a:t>
            </a:r>
            <a:r>
              <a:rPr lang="fa-IR" dirty="0"/>
              <a:t> با شیرمادر قرار دارند.</a:t>
            </a:r>
          </a:p>
          <a:p>
            <a:pPr rtl="1"/>
            <a:r>
              <a:rPr lang="fa-IR" dirty="0"/>
              <a:t>. </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3</a:t>
            </a:fld>
            <a:endParaRPr lang="fa-IR">
              <a:solidFill>
                <a:prstClr val="black"/>
              </a:solidFill>
            </a:endParaRPr>
          </a:p>
        </p:txBody>
      </p:sp>
    </p:spTree>
    <p:extLst>
      <p:ext uri="{BB962C8B-B14F-4D97-AF65-F5344CB8AC3E}">
        <p14:creationId xmlns:p14="http://schemas.microsoft.com/office/powerpoint/2010/main" val="67849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22</a:t>
            </a:fld>
            <a:endParaRPr lang="fa-IR"/>
          </a:p>
        </p:txBody>
      </p:sp>
    </p:spTree>
    <p:extLst>
      <p:ext uri="{BB962C8B-B14F-4D97-AF65-F5344CB8AC3E}">
        <p14:creationId xmlns:p14="http://schemas.microsoft.com/office/powerpoint/2010/main" val="3062400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365125" marR="0" lvl="0" indent="-255588" algn="l" defTabSz="914400" rtl="0" eaLnBrk="0" fontAlgn="base" latinLnBrk="0" hangingPunct="0">
              <a:lnSpc>
                <a:spcPct val="100000"/>
              </a:lnSpc>
              <a:spcBef>
                <a:spcPts val="400"/>
              </a:spcBef>
              <a:spcAft>
                <a:spcPct val="0"/>
              </a:spcAft>
              <a:buClr>
                <a:srgbClr val="72A376"/>
              </a:buClr>
              <a:buSzPct val="68000"/>
              <a:buFont typeface="Wingdings 3" pitchFamily="18" charset="2"/>
              <a:buChar char=""/>
              <a:tabLst/>
              <a:defRPr/>
            </a:pPr>
            <a:r>
              <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rPr>
              <a:t>What is important to note is that the </a:t>
            </a:r>
            <a:r>
              <a:rPr kumimoji="0" lang="en-US" sz="2800" b="1" i="0" u="sng" strike="noStrike" kern="1200" cap="none" spc="0" normalizeH="0" baseline="0" noProof="0" dirty="0">
                <a:ln>
                  <a:noFill/>
                </a:ln>
                <a:solidFill>
                  <a:prstClr val="black"/>
                </a:solidFill>
                <a:effectLst/>
                <a:uLnTx/>
                <a:uFillTx/>
                <a:latin typeface="Lucida Sans Unicode"/>
                <a:ea typeface="+mn-ea"/>
                <a:cs typeface="B Yagut" pitchFamily="2" charset="-78"/>
              </a:rPr>
              <a:t>newer silicone shields </a:t>
            </a:r>
            <a:r>
              <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rPr>
              <a:t>do not have the same negative effects associated with the others, such as</a:t>
            </a:r>
            <a:endParaRPr kumimoji="0" lang="fa-IR" sz="2800" b="0" i="0" u="none" strike="noStrike" kern="1200" cap="none" spc="0" normalizeH="0" baseline="0" noProof="0" dirty="0">
              <a:ln>
                <a:noFill/>
              </a:ln>
              <a:solidFill>
                <a:prstClr val="black"/>
              </a:solidFill>
              <a:effectLst/>
              <a:uLnTx/>
              <a:uFillTx/>
              <a:latin typeface="Lucida Sans Unicode"/>
              <a:ea typeface="+mn-ea"/>
              <a:cs typeface="B Yagut" pitchFamily="2" charset="-78"/>
            </a:endParaRPr>
          </a:p>
          <a:p>
            <a:pPr marL="620713" marR="0" lvl="1" indent="-228600" algn="l" defTabSz="914400" rtl="0" eaLnBrk="0" fontAlgn="base" latinLnBrk="0" hangingPunct="0">
              <a:lnSpc>
                <a:spcPct val="100000"/>
              </a:lnSpc>
              <a:spcBef>
                <a:spcPts val="325"/>
              </a:spcBef>
              <a:spcAft>
                <a:spcPct val="0"/>
              </a:spcAft>
              <a:buClr>
                <a:srgbClr val="72A376"/>
              </a:buClr>
              <a:buSzTx/>
              <a:buFont typeface="Verdana" pitchFamily="34" charset="0"/>
              <a:buChar char="◦"/>
              <a:tabLst/>
              <a:defRPr/>
            </a:pPr>
            <a:r>
              <a:rPr kumimoji="0" lang="en-US" sz="2400" b="1" i="0" u="sng" strike="noStrike" kern="1200" cap="none" spc="0" normalizeH="0" baseline="0" noProof="0" dirty="0">
                <a:ln>
                  <a:noFill/>
                </a:ln>
                <a:solidFill>
                  <a:prstClr val="black"/>
                </a:solidFill>
                <a:effectLst/>
                <a:uLnTx/>
                <a:uFillTx/>
                <a:latin typeface="Lucida Sans Unicode"/>
                <a:ea typeface="+mn-ea"/>
                <a:cs typeface="B Yagut" pitchFamily="2" charset="-78"/>
              </a:rPr>
              <a:t>Decreased</a:t>
            </a:r>
            <a:r>
              <a:rPr kumimoji="0" lang="en-US" sz="2400" b="1" i="0" u="sng" strike="noStrike" kern="1200" cap="none" spc="0" normalizeH="0" baseline="0" noProof="0" dirty="0">
                <a:ln>
                  <a:noFill/>
                </a:ln>
                <a:solidFill>
                  <a:srgbClr val="FF0000"/>
                </a:solidFill>
                <a:effectLst/>
                <a:uLnTx/>
                <a:uFillTx/>
                <a:latin typeface="Lucida Sans Unicode"/>
                <a:ea typeface="+mn-ea"/>
                <a:cs typeface="B Yagut" pitchFamily="2" charset="-78"/>
              </a:rPr>
              <a:t> milk transfer, </a:t>
            </a:r>
            <a:endParaRPr kumimoji="0" lang="fa-IR" sz="2400" b="1" i="0" u="sng" strike="noStrike" kern="1200" cap="none" spc="0" normalizeH="0" baseline="0" noProof="0" dirty="0">
              <a:ln>
                <a:noFill/>
              </a:ln>
              <a:solidFill>
                <a:srgbClr val="FF0000"/>
              </a:solidFill>
              <a:effectLst/>
              <a:uLnTx/>
              <a:uFillTx/>
              <a:latin typeface="Lucida Sans Unicode"/>
              <a:ea typeface="+mn-ea"/>
              <a:cs typeface="B Yagut" pitchFamily="2" charset="-78"/>
            </a:endParaRPr>
          </a:p>
          <a:p>
            <a:pPr marL="620713" marR="0" lvl="1" indent="-228600" algn="l" defTabSz="914400" rtl="0" eaLnBrk="0" fontAlgn="base" latinLnBrk="0" hangingPunct="0">
              <a:lnSpc>
                <a:spcPct val="100000"/>
              </a:lnSpc>
              <a:spcBef>
                <a:spcPts val="325"/>
              </a:spcBef>
              <a:spcAft>
                <a:spcPct val="0"/>
              </a:spcAft>
              <a:buClr>
                <a:srgbClr val="72A376"/>
              </a:buClr>
              <a:buSzTx/>
              <a:buFont typeface="Verdana" pitchFamily="34" charset="0"/>
              <a:buChar char="◦"/>
              <a:tabLst/>
              <a:defRPr/>
            </a:pPr>
            <a:r>
              <a:rPr kumimoji="0" lang="en-US" sz="2400" b="1" i="0" u="sng" strike="noStrike" kern="1200" cap="none" spc="0" normalizeH="0" baseline="0" noProof="0" dirty="0">
                <a:ln>
                  <a:noFill/>
                </a:ln>
                <a:solidFill>
                  <a:prstClr val="black"/>
                </a:solidFill>
                <a:effectLst/>
                <a:uLnTx/>
                <a:uFillTx/>
                <a:latin typeface="Lucida Sans Unicode"/>
                <a:ea typeface="+mn-ea"/>
                <a:cs typeface="B Yagut" pitchFamily="2" charset="-78"/>
              </a:rPr>
              <a:t>Decreased</a:t>
            </a:r>
            <a:r>
              <a:rPr kumimoji="0" lang="en-US" sz="2400" b="1" i="0" u="sng" strike="noStrike" kern="1200" cap="none" spc="0" normalizeH="0" baseline="0" noProof="0" dirty="0">
                <a:ln>
                  <a:noFill/>
                </a:ln>
                <a:solidFill>
                  <a:srgbClr val="FF0000"/>
                </a:solidFill>
                <a:effectLst/>
                <a:uLnTx/>
                <a:uFillTx/>
                <a:latin typeface="Lucida Sans Unicode"/>
                <a:ea typeface="+mn-ea"/>
                <a:cs typeface="B Yagut" pitchFamily="2" charset="-78"/>
              </a:rPr>
              <a:t> nipple stimulation, </a:t>
            </a:r>
            <a:r>
              <a:rPr kumimoji="0" lang="en-US" sz="2400" b="1" i="0" u="sng" strike="noStrike" kern="1200" cap="none" spc="0" normalizeH="0" baseline="0" noProof="0" dirty="0">
                <a:ln>
                  <a:noFill/>
                </a:ln>
                <a:solidFill>
                  <a:prstClr val="black"/>
                </a:solidFill>
                <a:effectLst/>
                <a:uLnTx/>
                <a:uFillTx/>
                <a:latin typeface="Lucida Sans Unicode"/>
                <a:ea typeface="+mn-ea"/>
                <a:cs typeface="B Yagut" pitchFamily="2" charset="-78"/>
              </a:rPr>
              <a:t>and </a:t>
            </a:r>
            <a:endParaRPr kumimoji="0" lang="fa-IR" sz="2400" b="1" i="0" u="sng" strike="noStrike" kern="1200" cap="none" spc="0" normalizeH="0" baseline="0" noProof="0" dirty="0">
              <a:ln>
                <a:noFill/>
              </a:ln>
              <a:solidFill>
                <a:prstClr val="black"/>
              </a:solidFill>
              <a:effectLst/>
              <a:uLnTx/>
              <a:uFillTx/>
              <a:latin typeface="Lucida Sans Unicode"/>
              <a:ea typeface="+mn-ea"/>
              <a:cs typeface="B Yagut" pitchFamily="2" charset="-78"/>
            </a:endParaRPr>
          </a:p>
          <a:p>
            <a:pPr marL="620713" marR="0" lvl="1" indent="-228600" algn="l" defTabSz="914400" rtl="0" eaLnBrk="0" fontAlgn="base" latinLnBrk="0" hangingPunct="0">
              <a:lnSpc>
                <a:spcPct val="100000"/>
              </a:lnSpc>
              <a:spcBef>
                <a:spcPts val="325"/>
              </a:spcBef>
              <a:spcAft>
                <a:spcPct val="0"/>
              </a:spcAft>
              <a:buClr>
                <a:srgbClr val="72A376"/>
              </a:buClr>
              <a:buSzTx/>
              <a:buFont typeface="Verdana" pitchFamily="34" charset="0"/>
              <a:buChar char="◦"/>
              <a:tabLst/>
              <a:defRPr/>
            </a:pPr>
            <a:r>
              <a:rPr kumimoji="0" lang="en-US" sz="2400" b="1" i="0" u="sng" strike="noStrike" kern="1200" cap="none" spc="0" normalizeH="0" baseline="0" noProof="0" dirty="0">
                <a:ln>
                  <a:noFill/>
                </a:ln>
                <a:solidFill>
                  <a:prstClr val="black"/>
                </a:solidFill>
                <a:effectLst/>
                <a:uLnTx/>
                <a:uFillTx/>
                <a:latin typeface="Lucida Sans Unicode"/>
                <a:ea typeface="+mn-ea"/>
                <a:cs typeface="B Yagut" pitchFamily="2" charset="-78"/>
              </a:rPr>
              <a:t>Early </a:t>
            </a:r>
            <a:r>
              <a:rPr kumimoji="0" lang="en-US" sz="2400" b="1" i="0" u="sng" strike="noStrike" kern="1200" cap="none" spc="0" normalizeH="0" baseline="0" noProof="0" dirty="0">
                <a:ln>
                  <a:noFill/>
                </a:ln>
                <a:solidFill>
                  <a:srgbClr val="FF0000"/>
                </a:solidFill>
                <a:effectLst/>
                <a:uLnTx/>
                <a:uFillTx/>
                <a:latin typeface="Lucida Sans Unicode"/>
                <a:ea typeface="+mn-ea"/>
                <a:cs typeface="B Yagut" pitchFamily="2" charset="-78"/>
              </a:rPr>
              <a:t>cessation of breastfeeding.</a:t>
            </a:r>
            <a:endParaRPr kumimoji="0" lang="fa-IR" sz="2400" b="1" i="0" u="sng" strike="noStrike" kern="1200" cap="none" spc="0" normalizeH="0" baseline="0" noProof="0" dirty="0">
              <a:ln>
                <a:noFill/>
              </a:ln>
              <a:solidFill>
                <a:srgbClr val="FF0000"/>
              </a:solidFill>
              <a:effectLst/>
              <a:uLnTx/>
              <a:uFillTx/>
              <a:latin typeface="Lucida Sans Unicode"/>
              <a:ea typeface="+mn-ea"/>
              <a:cs typeface="B Yagut" pitchFamily="2" charset="-78"/>
            </a:endParaRPr>
          </a:p>
          <a:p>
            <a:pPr marL="365125" marR="0" lvl="0" indent="-255588" algn="l" defTabSz="914400" rtl="0" eaLnBrk="0" fontAlgn="base" latinLnBrk="0" hangingPunct="0">
              <a:lnSpc>
                <a:spcPct val="100000"/>
              </a:lnSpc>
              <a:spcBef>
                <a:spcPts val="400"/>
              </a:spcBef>
              <a:spcAft>
                <a:spcPct val="0"/>
              </a:spcAft>
              <a:buClr>
                <a:srgbClr val="72A376"/>
              </a:buClr>
              <a:buSzPct val="68000"/>
              <a:buFont typeface="Wingdings 3" pitchFamily="18" charset="2"/>
              <a:buChar char=""/>
              <a:tabLst/>
              <a:defRPr/>
            </a:pPr>
            <a:r>
              <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rPr>
              <a:t>Improvement of </a:t>
            </a:r>
            <a:r>
              <a:rPr kumimoji="0" lang="en-US" sz="2800" b="1" i="0" u="sng" strike="noStrike" kern="1200" cap="none" spc="0" normalizeH="0" baseline="0" noProof="0" dirty="0">
                <a:ln>
                  <a:noFill/>
                </a:ln>
                <a:solidFill>
                  <a:prstClr val="black"/>
                </a:solidFill>
                <a:effectLst/>
                <a:uLnTx/>
                <a:uFillTx/>
                <a:latin typeface="Lucida Sans Unicode"/>
                <a:ea typeface="+mn-ea"/>
                <a:cs typeface="B Yagut" pitchFamily="2" charset="-78"/>
              </a:rPr>
              <a:t>suckling</a:t>
            </a:r>
            <a:r>
              <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rPr>
              <a:t> and </a:t>
            </a:r>
            <a:r>
              <a:rPr kumimoji="0" lang="en-US" sz="2800" b="1" i="0" u="sng" strike="noStrike" kern="1200" cap="none" spc="0" normalizeH="0" baseline="0" noProof="0" dirty="0">
                <a:ln>
                  <a:noFill/>
                </a:ln>
                <a:solidFill>
                  <a:prstClr val="black"/>
                </a:solidFill>
                <a:effectLst/>
                <a:uLnTx/>
                <a:uFillTx/>
                <a:latin typeface="Lucida Sans Unicode"/>
                <a:ea typeface="+mn-ea"/>
                <a:cs typeface="B Yagut" pitchFamily="2" charset="-78"/>
              </a:rPr>
              <a:t>milk transfer </a:t>
            </a:r>
            <a:r>
              <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rPr>
              <a:t>is usually evident after the first attempt with the </a:t>
            </a:r>
            <a:r>
              <a:rPr kumimoji="0" lang="en-US" sz="2800" b="1" i="0" u="sng" strike="noStrike" kern="1200" cap="none" spc="0" normalizeH="0" baseline="0" noProof="0" dirty="0">
                <a:ln>
                  <a:noFill/>
                </a:ln>
                <a:solidFill>
                  <a:prstClr val="black"/>
                </a:solidFill>
                <a:effectLst/>
                <a:uLnTx/>
                <a:uFillTx/>
                <a:latin typeface="Lucida Sans Unicode"/>
                <a:ea typeface="+mn-ea"/>
                <a:cs typeface="B Yagut" pitchFamily="2" charset="-78"/>
              </a:rPr>
              <a:t>nipple shield</a:t>
            </a:r>
            <a:r>
              <a:rPr kumimoji="0" lang="fa-IR" sz="2800" b="1" i="0" u="sng" strike="noStrike" kern="1200" cap="none" spc="0" normalizeH="0" baseline="0" noProof="0" dirty="0">
                <a:ln>
                  <a:noFill/>
                </a:ln>
                <a:solidFill>
                  <a:prstClr val="black"/>
                </a:solidFill>
                <a:effectLst/>
                <a:uLnTx/>
                <a:uFillTx/>
                <a:latin typeface="Lucida Sans Unicode"/>
                <a:ea typeface="+mn-ea"/>
                <a:cs typeface="B Yagut" pitchFamily="2" charset="-78"/>
              </a:rPr>
              <a:t>) </a:t>
            </a:r>
            <a:r>
              <a:rPr kumimoji="0" lang="en-US" sz="2800" b="1" i="0" u="sng" strike="noStrike" kern="1200" cap="none" spc="0" normalizeH="0" baseline="0" noProof="0" dirty="0">
                <a:ln>
                  <a:noFill/>
                </a:ln>
                <a:solidFill>
                  <a:prstClr val="black"/>
                </a:solidFill>
                <a:effectLst/>
                <a:uLnTx/>
                <a:uFillTx/>
                <a:latin typeface="Lucida Sans Unicode"/>
                <a:ea typeface="+mn-ea"/>
                <a:cs typeface="B Yagut" pitchFamily="2" charset="-78"/>
              </a:rPr>
              <a:t> silicone shields </a:t>
            </a:r>
            <a:r>
              <a:rPr kumimoji="0" lang="fa-IR" sz="2800" b="1" i="0" u="sng" strike="noStrike" kern="1200" cap="none" spc="0" normalizeH="0" baseline="0" noProof="0" dirty="0">
                <a:ln>
                  <a:noFill/>
                </a:ln>
                <a:solidFill>
                  <a:prstClr val="black"/>
                </a:solidFill>
                <a:effectLst/>
                <a:uLnTx/>
                <a:uFillTx/>
                <a:latin typeface="Lucida Sans Unicode"/>
                <a:ea typeface="+mn-ea"/>
                <a:cs typeface="B Yagut" pitchFamily="2" charset="-78"/>
              </a:rPr>
              <a:t>(</a:t>
            </a:r>
            <a:endParaRPr kumimoji="0" lang="en-US" sz="2800" b="0" i="0" u="none" strike="noStrike" kern="1200" cap="none" spc="0" normalizeH="0" baseline="0" noProof="0" dirty="0">
              <a:ln>
                <a:noFill/>
              </a:ln>
              <a:solidFill>
                <a:prstClr val="black"/>
              </a:solidFill>
              <a:effectLst/>
              <a:uLnTx/>
              <a:uFillTx/>
              <a:latin typeface="Lucida Sans Unicode"/>
              <a:ea typeface="+mn-ea"/>
              <a:cs typeface="B Yagut" pitchFamily="2" charset="-78"/>
            </a:endParaRPr>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33</a:t>
            </a:fld>
            <a:endParaRPr lang="fa-IR"/>
          </a:p>
        </p:txBody>
      </p:sp>
    </p:spTree>
    <p:extLst>
      <p:ext uri="{BB962C8B-B14F-4D97-AF65-F5344CB8AC3E}">
        <p14:creationId xmlns:p14="http://schemas.microsoft.com/office/powerpoint/2010/main" val="4141025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	از محافظ نوک پستان با اندازه مناسب استفاده کنید، که معمولا 24 میلیمتری می باشد، مگر آنکه نوزاد وزن کمتر از 4.5 پوند داشته باشد، در این صورت محافظ نوک پستان 20 میلیمتری می تواند مناسب باشد. محافظ نوک پستان را بر اساس اندازه نوک پستان مادر انتخاب نکنید زیرا هدف وارد نمودن هرچه بیشتر بافت پستان در دهان نوزاد برای انتقال مناسب شیر و آموختن نوزاد برای هرچه بیشتر باز نمودن دهان برای گرفتن پستان است.</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34</a:t>
            </a:fld>
            <a:endParaRPr lang="fa-IR">
              <a:solidFill>
                <a:prstClr val="black"/>
              </a:solidFill>
            </a:endParaRPr>
          </a:p>
        </p:txBody>
      </p:sp>
    </p:spTree>
    <p:extLst>
      <p:ext uri="{BB962C8B-B14F-4D97-AF65-F5344CB8AC3E}">
        <p14:creationId xmlns:p14="http://schemas.microsoft.com/office/powerpoint/2010/main" val="2091776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40</a:t>
            </a:fld>
            <a:endParaRPr lang="fa-IR"/>
          </a:p>
        </p:txBody>
      </p:sp>
    </p:spTree>
    <p:extLst>
      <p:ext uri="{BB962C8B-B14F-4D97-AF65-F5344CB8AC3E}">
        <p14:creationId xmlns:p14="http://schemas.microsoft.com/office/powerpoint/2010/main" val="4175380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وزن گیری ناکافی شیرخوار</a:t>
            </a:r>
          </a:p>
          <a:p>
            <a:r>
              <a:rPr lang="fa-IR" dirty="0" err="1"/>
              <a:t>کولیک</a:t>
            </a:r>
            <a:r>
              <a:rPr lang="fa-IR" dirty="0"/>
              <a:t> در شیرخواری که از شیرمادر تغذیه می شود</a:t>
            </a:r>
          </a:p>
          <a:p>
            <a:r>
              <a:rPr lang="fa-IR" dirty="0"/>
              <a:t>شیرخوردن به دفعات مکرر و یا طولانی</a:t>
            </a:r>
          </a:p>
          <a:p>
            <a:r>
              <a:rPr lang="fa-IR" dirty="0"/>
              <a:t>جراحت نوک پستان</a:t>
            </a:r>
          </a:p>
          <a:p>
            <a:r>
              <a:rPr lang="fa-IR" dirty="0"/>
              <a:t>مجاری بسته شده شیر و یا ماستیت</a:t>
            </a:r>
          </a:p>
          <a:p>
            <a:r>
              <a:rPr lang="fa-IR" dirty="0"/>
              <a:t>تشویق شیرخواری که در ادامه نوشیدن سریعا به خواب می رود</a:t>
            </a:r>
          </a:p>
          <a:p>
            <a:r>
              <a:rPr lang="fa-IR" dirty="0"/>
              <a:t>شیرخوار تنبل یا بطری خواه (کودک تنبل نیست بلکه جریان شیر برایش مهم است)</a:t>
            </a:r>
          </a:p>
          <a:p>
            <a:r>
              <a:rPr lang="fa-IR" dirty="0"/>
              <a:t>مکش لازم برای خروج شیراز پستان،  بسیار بیشتر از مکش وارد شده به بطری است (122- </a:t>
            </a:r>
            <a:r>
              <a:rPr lang="en-US" dirty="0"/>
              <a:t>mm Hg </a:t>
            </a:r>
            <a:r>
              <a:rPr lang="fa-IR" dirty="0"/>
              <a:t>در مقابل 67- </a:t>
            </a:r>
            <a:r>
              <a:rPr lang="en-US" dirty="0"/>
              <a:t>mmHg)</a:t>
            </a:r>
          </a:p>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41</a:t>
            </a:fld>
            <a:endParaRPr lang="fa-IR"/>
          </a:p>
        </p:txBody>
      </p:sp>
    </p:spTree>
    <p:extLst>
      <p:ext uri="{BB962C8B-B14F-4D97-AF65-F5344CB8AC3E}">
        <p14:creationId xmlns:p14="http://schemas.microsoft.com/office/powerpoint/2010/main" val="595955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42</a:t>
            </a:fld>
            <a:endParaRPr lang="fa-IR">
              <a:solidFill>
                <a:prstClr val="black"/>
              </a:solidFill>
            </a:endParaRPr>
          </a:p>
        </p:txBody>
      </p:sp>
    </p:spTree>
    <p:extLst>
      <p:ext uri="{BB962C8B-B14F-4D97-AF65-F5344CB8AC3E}">
        <p14:creationId xmlns:p14="http://schemas.microsoft.com/office/powerpoint/2010/main" val="377478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Manually expressed human milk had higher fat content than milk expressed by electric pump. We</a:t>
            </a:r>
          </a:p>
          <a:p>
            <a:pPr algn="l" rtl="0"/>
            <a:r>
              <a:rPr lang="en-US" dirty="0"/>
              <a:t>speculate that this difference is due to the presence of </a:t>
            </a:r>
            <a:r>
              <a:rPr lang="en-US" dirty="0" err="1"/>
              <a:t>hindmilk</a:t>
            </a:r>
            <a:r>
              <a:rPr lang="en-US" dirty="0"/>
              <a:t> in the manually expressed milk because the</a:t>
            </a:r>
          </a:p>
          <a:p>
            <a:pPr algn="l" rtl="0"/>
            <a:r>
              <a:rPr lang="en-US" dirty="0"/>
              <a:t>technique of massaging the breast during manual expression is more likely than the pump to eject </a:t>
            </a:r>
            <a:r>
              <a:rPr lang="en-US" dirty="0" err="1"/>
              <a:t>hindmilk</a:t>
            </a:r>
            <a:r>
              <a:rPr lang="en-US" dirty="0"/>
              <a:t>,</a:t>
            </a:r>
          </a:p>
          <a:p>
            <a:pPr algn="l" rtl="0"/>
            <a:r>
              <a:rPr lang="en-US" dirty="0"/>
              <a:t>which has been shown to have higher fat content than foremilk  BREASTFEEDING MEDICINE</a:t>
            </a:r>
            <a:r>
              <a:rPr lang="fa-IR" baseline="0" dirty="0"/>
              <a:t> </a:t>
            </a:r>
            <a:r>
              <a:rPr lang="en-US" dirty="0"/>
              <a:t>Volume 10, Number 7, 2015</a:t>
            </a:r>
          </a:p>
          <a:p>
            <a:pPr algn="l" rtl="0"/>
            <a:endParaRPr lang="en-US" dirty="0"/>
          </a:p>
          <a:p>
            <a:r>
              <a:rPr lang="fa-IR" dirty="0"/>
              <a:t>مطالعات مختلفی که برای تغذیه انحصاری با شیرمادر توسط دوشیدن </a:t>
            </a:r>
            <a:r>
              <a:rPr lang="fa-IR" dirty="0" err="1"/>
              <a:t>باپمپ</a:t>
            </a:r>
            <a:r>
              <a:rPr lang="fa-IR" dirty="0"/>
              <a:t>، یا دست، انجام و مقایسه شده، ممکن است موجب شود که مادران با نوزادان نارس نزدیک به </a:t>
            </a:r>
            <a:r>
              <a:rPr lang="fa-IR" dirty="0" err="1"/>
              <a:t>ترم</a:t>
            </a:r>
            <a:r>
              <a:rPr lang="fa-IR" dirty="0"/>
              <a:t>، در انتخاب روش </a:t>
            </a:r>
            <a:r>
              <a:rPr lang="fa-IR" dirty="0" err="1"/>
              <a:t>شیردوشی</a:t>
            </a:r>
            <a:r>
              <a:rPr lang="fa-IR" dirty="0"/>
              <a:t> گیج شوند چون اکثر مطالعات در مورد نوزادان سالم </a:t>
            </a:r>
            <a:r>
              <a:rPr lang="fa-IR" dirty="0" err="1"/>
              <a:t>ترم</a:t>
            </a:r>
            <a:r>
              <a:rPr lang="fa-IR" dirty="0"/>
              <a:t> و مادران آنها انجام شده، که در جمعیت نوزادان نارس ممکن صادق نباشد. </a:t>
            </a:r>
          </a:p>
          <a:p>
            <a:r>
              <a:rPr lang="fa-IR" dirty="0"/>
              <a:t>به طرز جالبی، در یک مطالعه، پمپ زدن پستان بین 24 تا 72 ساعت بعد از سزارین، موجب بهبود انتقال شیر در نوزادان مورد مطالعه نشد و روی طول مدت شیردهی در مادران اول زا، تاثیر منفی گذاشت (</a:t>
            </a:r>
            <a:r>
              <a:rPr lang="fa-IR" dirty="0" err="1"/>
              <a:t>چپمن</a:t>
            </a:r>
            <a:r>
              <a:rPr lang="fa-IR" dirty="0"/>
              <a:t>، </a:t>
            </a:r>
            <a:r>
              <a:rPr lang="fa-IR" dirty="0" err="1"/>
              <a:t>یانگ</a:t>
            </a:r>
            <a:r>
              <a:rPr lang="fa-IR" dirty="0"/>
              <a:t>، </a:t>
            </a:r>
            <a:r>
              <a:rPr lang="fa-IR" dirty="0" err="1"/>
              <a:t>فریس</a:t>
            </a:r>
            <a:r>
              <a:rPr lang="fa-IR" dirty="0"/>
              <a:t> و </a:t>
            </a:r>
            <a:r>
              <a:rPr lang="fa-IR" dirty="0" err="1"/>
              <a:t>پرزاسکامیلا</a:t>
            </a:r>
            <a:r>
              <a:rPr lang="fa-IR" dirty="0"/>
              <a:t>، 2001). در مقایسه با تولید شیر توسط دست در یک </a:t>
            </a:r>
            <a:r>
              <a:rPr lang="fa-IR" dirty="0" err="1"/>
              <a:t>مطالعه¬ی</a:t>
            </a:r>
            <a:r>
              <a:rPr lang="fa-IR" dirty="0"/>
              <a:t> دیگر، در ابتدا متوسط حجم شیر تولید شده در مادرانی که از پمپ استفاده </a:t>
            </a:r>
            <a:r>
              <a:rPr lang="fa-IR" dirty="0" err="1"/>
              <a:t>می¬کردند</a:t>
            </a:r>
            <a:r>
              <a:rPr lang="fa-IR" dirty="0"/>
              <a:t> بیشتر بود (بین 0 تا 5 </a:t>
            </a:r>
            <a:r>
              <a:rPr lang="fa-IR" dirty="0" err="1"/>
              <a:t>میلی¬لیتر</a:t>
            </a:r>
            <a:r>
              <a:rPr lang="fa-IR" dirty="0"/>
              <a:t> در مقابل 0 تا 40 </a:t>
            </a:r>
            <a:r>
              <a:rPr lang="fa-IR" dirty="0" err="1"/>
              <a:t>میلی¬لیتر</a:t>
            </a:r>
            <a:r>
              <a:rPr lang="fa-IR" dirty="0"/>
              <a:t>)، اما در دو </a:t>
            </a:r>
            <a:r>
              <a:rPr lang="fa-IR" dirty="0" err="1"/>
              <a:t>ماهگی</a:t>
            </a:r>
            <a:r>
              <a:rPr lang="fa-IR" dirty="0"/>
              <a:t>، مادرانی که برای تولید شیر از دست استفاده می کردند در مقایسه با مادرانی </a:t>
            </a:r>
            <a:r>
              <a:rPr lang="fa-IR" dirty="0" err="1"/>
              <a:t>پمپی</a:t>
            </a:r>
            <a:r>
              <a:rPr lang="fa-IR" dirty="0"/>
              <a:t>، با احتمال بیشتری هنوز در حال شیردهی بودند</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46</a:t>
            </a:fld>
            <a:endParaRPr lang="fa-IR">
              <a:solidFill>
                <a:prstClr val="black"/>
              </a:solidFill>
            </a:endParaRPr>
          </a:p>
        </p:txBody>
      </p:sp>
    </p:spTree>
    <p:extLst>
      <p:ext uri="{BB962C8B-B14F-4D97-AF65-F5344CB8AC3E}">
        <p14:creationId xmlns:p14="http://schemas.microsoft.com/office/powerpoint/2010/main" val="2242890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endParaRPr lang="en-US" dirty="0"/>
          </a:p>
        </p:txBody>
      </p:sp>
      <p:sp>
        <p:nvSpPr>
          <p:cNvPr id="249860" name="Footer Placeholder 3"/>
          <p:cNvSpPr>
            <a:spLocks noGrp="1"/>
          </p:cNvSpPr>
          <p:nvPr>
            <p:ph type="ftr" sz="quarter" idx="4"/>
          </p:nvPr>
        </p:nvSpPr>
        <p:spPr>
          <a:noFill/>
        </p:spPr>
        <p:txBody>
          <a:bodyPr/>
          <a:lstStyle/>
          <a:p>
            <a:r>
              <a:rPr lang="en-US">
                <a:solidFill>
                  <a:prstClr val="black"/>
                </a:solidFill>
              </a:rPr>
              <a:t>dr ravari</a:t>
            </a:r>
          </a:p>
        </p:txBody>
      </p:sp>
      <p:sp>
        <p:nvSpPr>
          <p:cNvPr id="249861" name="Slide Number Placeholder 4"/>
          <p:cNvSpPr>
            <a:spLocks noGrp="1"/>
          </p:cNvSpPr>
          <p:nvPr>
            <p:ph type="sldNum" sz="quarter" idx="5"/>
          </p:nvPr>
        </p:nvSpPr>
        <p:spPr>
          <a:noFill/>
        </p:spPr>
        <p:txBody>
          <a:bodyPr/>
          <a:lstStyle/>
          <a:p>
            <a:fld id="{8E724239-CDAF-427B-A5B3-20FA4BBF1421}" type="slidenum">
              <a:rPr lang="ar-SA" smtClean="0">
                <a:solidFill>
                  <a:prstClr val="black"/>
                </a:solidFill>
              </a:rPr>
              <a:pPr/>
              <a:t>48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ممکن است در دو تا سه روز اول، اثرات پمپ زدن مکانیکی مشهود نباشد، ولیکن اثرات فیزیولوژیکی آن در حال رخ دادن است و زمینه را برای تولید شیر کافی یا بسیار زیاد، فراهم </a:t>
            </a:r>
            <a:r>
              <a:rPr lang="fa-IR" dirty="0" err="1"/>
              <a:t>می¬کند</a:t>
            </a:r>
            <a:r>
              <a:rPr lang="fa-IR" dirty="0"/>
              <a:t>. </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51</a:t>
            </a:fld>
            <a:endParaRPr lang="fa-IR"/>
          </a:p>
        </p:txBody>
      </p:sp>
    </p:spTree>
    <p:extLst>
      <p:ext uri="{BB962C8B-B14F-4D97-AF65-F5344CB8AC3E}">
        <p14:creationId xmlns:p14="http://schemas.microsoft.com/office/powerpoint/2010/main" val="4235465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B76-6C17-438B-8320-0DB03BDA28A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195964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5</a:t>
            </a:fld>
            <a:endParaRPr lang="fa-IR">
              <a:solidFill>
                <a:prstClr val="black"/>
              </a:solidFill>
            </a:endParaRPr>
          </a:p>
        </p:txBody>
      </p:sp>
    </p:spTree>
    <p:extLst>
      <p:ext uri="{BB962C8B-B14F-4D97-AF65-F5344CB8AC3E}">
        <p14:creationId xmlns:p14="http://schemas.microsoft.com/office/powerpoint/2010/main" val="759555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57</a:t>
            </a:fld>
            <a:endParaRPr lang="fa-IR">
              <a:solidFill>
                <a:prstClr val="black"/>
              </a:solidFill>
            </a:endParaRPr>
          </a:p>
        </p:txBody>
      </p:sp>
    </p:spTree>
    <p:extLst>
      <p:ext uri="{BB962C8B-B14F-4D97-AF65-F5344CB8AC3E}">
        <p14:creationId xmlns:p14="http://schemas.microsoft.com/office/powerpoint/2010/main" val="2242890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TRIPLE FEEDS PROTOCOL</a:t>
            </a:r>
            <a:endParaRPr lang="fa-IR" dirty="0"/>
          </a:p>
          <a:p>
            <a:pPr algn="l" rtl="0"/>
            <a:r>
              <a:rPr lang="en-US" dirty="0"/>
              <a:t>Small volumes every 3 hours after breastfeeding:</a:t>
            </a:r>
          </a:p>
          <a:p>
            <a:pPr algn="l" rtl="0"/>
            <a:r>
              <a:rPr lang="en-US" dirty="0"/>
              <a:t>day 1: 5-10 ml</a:t>
            </a:r>
          </a:p>
          <a:p>
            <a:pPr algn="l" rtl="0"/>
            <a:r>
              <a:rPr lang="en-US" dirty="0"/>
              <a:t>day 2: 10-20 ml</a:t>
            </a:r>
          </a:p>
          <a:p>
            <a:pPr algn="l" rtl="0"/>
            <a:r>
              <a:rPr lang="en-US" dirty="0"/>
              <a:t>day 3: 20-30 ml</a:t>
            </a:r>
          </a:p>
          <a:p>
            <a:pPr algn="l" rtl="0"/>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58</a:t>
            </a:fld>
            <a:endParaRPr lang="fa-IR">
              <a:solidFill>
                <a:prstClr val="black"/>
              </a:solidFill>
            </a:endParaRPr>
          </a:p>
        </p:txBody>
      </p:sp>
    </p:spTree>
    <p:extLst>
      <p:ext uri="{BB962C8B-B14F-4D97-AF65-F5344CB8AC3E}">
        <p14:creationId xmlns:p14="http://schemas.microsoft.com/office/powerpoint/2010/main" val="2242890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SNS the best way for breastfed babies to receive supplementation is during breastfeeding </a:t>
            </a:r>
          </a:p>
          <a:p>
            <a:pPr algn="l" rtl="0"/>
            <a:r>
              <a:rPr lang="en-US" dirty="0"/>
              <a:t>Cup</a:t>
            </a:r>
          </a:p>
          <a:p>
            <a:pPr algn="l" rtl="0"/>
            <a:r>
              <a:rPr lang="en-US" dirty="0"/>
              <a:t>Finger-feeding</a:t>
            </a:r>
          </a:p>
          <a:p>
            <a:pPr algn="l" rtl="0"/>
            <a:r>
              <a:rPr lang="en-US" dirty="0"/>
              <a:t>Bottles should be avoided with breastfed babies, especially in the first few weeks, certain situations necessitate this consideration: </a:t>
            </a:r>
          </a:p>
          <a:p>
            <a:pPr algn="l" rtl="0"/>
            <a:r>
              <a:rPr lang="en-US" dirty="0"/>
              <a:t>maternal exhaustion,</a:t>
            </a:r>
          </a:p>
          <a:p>
            <a:pPr algn="l" rtl="0"/>
            <a:r>
              <a:rPr lang="en-US" dirty="0"/>
              <a:t>excessive duration of feeds, failure to grow, or poor feeding with other methods.</a:t>
            </a:r>
          </a:p>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59</a:t>
            </a:fld>
            <a:endParaRPr lang="fa-IR"/>
          </a:p>
        </p:txBody>
      </p:sp>
    </p:spTree>
    <p:extLst>
      <p:ext uri="{BB962C8B-B14F-4D97-AF65-F5344CB8AC3E}">
        <p14:creationId xmlns:p14="http://schemas.microsoft.com/office/powerpoint/2010/main" val="3708707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60</a:t>
            </a:fld>
            <a:endParaRPr lang="fa-IR"/>
          </a:p>
        </p:txBody>
      </p:sp>
    </p:spTree>
    <p:extLst>
      <p:ext uri="{BB962C8B-B14F-4D97-AF65-F5344CB8AC3E}">
        <p14:creationId xmlns:p14="http://schemas.microsoft.com/office/powerpoint/2010/main" val="725009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61</a:t>
            </a:fld>
            <a:endParaRPr lang="fa-IR">
              <a:solidFill>
                <a:prstClr val="black"/>
              </a:solidFill>
            </a:endParaRPr>
          </a:p>
        </p:txBody>
      </p:sp>
    </p:spTree>
    <p:extLst>
      <p:ext uri="{BB962C8B-B14F-4D97-AF65-F5344CB8AC3E}">
        <p14:creationId xmlns:p14="http://schemas.microsoft.com/office/powerpoint/2010/main" val="2242890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62</a:t>
            </a:fld>
            <a:endParaRPr lang="fa-IR">
              <a:solidFill>
                <a:prstClr val="black"/>
              </a:solidFill>
            </a:endParaRPr>
          </a:p>
        </p:txBody>
      </p:sp>
    </p:spTree>
    <p:extLst>
      <p:ext uri="{BB962C8B-B14F-4D97-AF65-F5344CB8AC3E}">
        <p14:creationId xmlns:p14="http://schemas.microsoft.com/office/powerpoint/2010/main" val="2242890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63</a:t>
            </a:fld>
            <a:endParaRPr lang="fa-IR">
              <a:solidFill>
                <a:prstClr val="black"/>
              </a:solidFill>
            </a:endParaRPr>
          </a:p>
        </p:txBody>
      </p:sp>
    </p:spTree>
    <p:extLst>
      <p:ext uri="{BB962C8B-B14F-4D97-AF65-F5344CB8AC3E}">
        <p14:creationId xmlns:p14="http://schemas.microsoft.com/office/powerpoint/2010/main" val="2242890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OFFICE VISIT:</a:t>
            </a:r>
            <a:br>
              <a:rPr lang="en-US" dirty="0"/>
            </a:br>
            <a:r>
              <a:rPr lang="en-US" dirty="0"/>
              <a:t>ASSESSMENT OF BREASTFEEDING</a:t>
            </a:r>
            <a:endParaRPr lang="fa-IR" dirty="0"/>
          </a:p>
          <a:p>
            <a:pPr algn="l" rtl="0"/>
            <a:r>
              <a:rPr lang="en-US" dirty="0"/>
              <a:t>Observe Mom and Baby</a:t>
            </a:r>
          </a:p>
          <a:p>
            <a:pPr algn="l" rtl="0"/>
            <a:r>
              <a:rPr lang="en-US" dirty="0"/>
              <a:t>Breastfeeding </a:t>
            </a:r>
          </a:p>
          <a:p>
            <a:pPr algn="l" rtl="0"/>
            <a:r>
              <a:rPr lang="en-US" dirty="0"/>
              <a:t>Maternal / Paternal exhaustion and  ability to carry out discharge feeding plan  </a:t>
            </a:r>
          </a:p>
          <a:p>
            <a:pPr algn="l" rtl="0"/>
            <a:r>
              <a:rPr lang="en-US" dirty="0"/>
              <a:t>Test weights on accurate digital scale</a:t>
            </a:r>
          </a:p>
          <a:p>
            <a:pPr algn="l" rtl="0"/>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65</a:t>
            </a:fld>
            <a:endParaRPr lang="fa-IR"/>
          </a:p>
        </p:txBody>
      </p:sp>
    </p:spTree>
    <p:extLst>
      <p:ext uri="{BB962C8B-B14F-4D97-AF65-F5344CB8AC3E}">
        <p14:creationId xmlns:p14="http://schemas.microsoft.com/office/powerpoint/2010/main" val="118967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err="1"/>
              <a:t>پوزیشن</a:t>
            </a:r>
            <a:r>
              <a:rPr lang="fa-IR" dirty="0"/>
              <a:t> راحت مادر و نوزاد(</a:t>
            </a:r>
            <a:r>
              <a:rPr lang="fa-IR" dirty="0" err="1"/>
              <a:t>اویزان</a:t>
            </a:r>
            <a:r>
              <a:rPr lang="fa-IR" dirty="0"/>
              <a:t>؟) </a:t>
            </a:r>
            <a:r>
              <a:rPr lang="fa-IR" baseline="0" dirty="0"/>
              <a:t> لچ .توان مکیدن .مکیدن موثر. ترانسفر. نیاز به فشردن پستان نیاز  به نیپل </a:t>
            </a:r>
            <a:r>
              <a:rPr lang="fa-IR" baseline="0" dirty="0" err="1"/>
              <a:t>شیلد</a:t>
            </a:r>
            <a:r>
              <a:rPr lang="fa-IR" baseline="0" dirty="0"/>
              <a:t> – </a:t>
            </a:r>
            <a:r>
              <a:rPr lang="fa-IR" baseline="0" dirty="0" err="1"/>
              <a:t>ساپلمنت</a:t>
            </a:r>
            <a:r>
              <a:rPr lang="fa-IR" baseline="0" dirty="0"/>
              <a:t> .مکمل رسان .</a:t>
            </a:r>
            <a:r>
              <a:rPr lang="fa-IR" baseline="0" dirty="0" err="1"/>
              <a:t>کاپ</a:t>
            </a:r>
            <a:r>
              <a:rPr lang="fa-IR" baseline="0" dirty="0"/>
              <a:t>...  </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6</a:t>
            </a:fld>
            <a:endParaRPr lang="fa-IR"/>
          </a:p>
        </p:txBody>
      </p:sp>
    </p:spTree>
    <p:extLst>
      <p:ext uri="{BB962C8B-B14F-4D97-AF65-F5344CB8AC3E}">
        <p14:creationId xmlns:p14="http://schemas.microsoft.com/office/powerpoint/2010/main" val="249194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err="1"/>
              <a:t>مشكلات</a:t>
            </a:r>
            <a:r>
              <a:rPr lang="fa-IR" dirty="0"/>
              <a:t> </a:t>
            </a:r>
            <a:r>
              <a:rPr lang="fa-IR" dirty="0" err="1"/>
              <a:t>تغذيه</a:t>
            </a:r>
            <a:r>
              <a:rPr lang="fa-IR" dirty="0"/>
              <a:t> ای و بخصوص در مواقع عدم </a:t>
            </a:r>
            <a:r>
              <a:rPr lang="fa-IR" dirty="0" err="1"/>
              <a:t>حمايت</a:t>
            </a:r>
            <a:r>
              <a:rPr lang="fa-IR" dirty="0"/>
              <a:t> و تغذیه ناکارآمد با </a:t>
            </a:r>
            <a:r>
              <a:rPr lang="fa-IR" dirty="0" err="1"/>
              <a:t>شيرمادر</a:t>
            </a:r>
            <a:r>
              <a:rPr lang="fa-IR" dirty="0"/>
              <a:t> اتفاق </a:t>
            </a:r>
            <a:r>
              <a:rPr lang="fa-IR" dirty="0" err="1"/>
              <a:t>مي</a:t>
            </a:r>
            <a:r>
              <a:rPr lang="fa-IR" dirty="0"/>
              <a:t> افتد. </a:t>
            </a:r>
            <a:r>
              <a:rPr lang="fa-IR" dirty="0" err="1"/>
              <a:t>برقراري</a:t>
            </a:r>
            <a:r>
              <a:rPr lang="fa-IR" dirty="0"/>
              <a:t> </a:t>
            </a:r>
            <a:r>
              <a:rPr lang="fa-IR" dirty="0" err="1"/>
              <a:t>تغذيه</a:t>
            </a:r>
            <a:r>
              <a:rPr lang="fa-IR" dirty="0"/>
              <a:t> </a:t>
            </a:r>
            <a:r>
              <a:rPr lang="fa-IR" dirty="0" err="1"/>
              <a:t>باشیرمادر</a:t>
            </a:r>
            <a:r>
              <a:rPr lang="fa-IR" dirty="0"/>
              <a:t> </a:t>
            </a:r>
            <a:r>
              <a:rPr lang="fa-IR" dirty="0" err="1"/>
              <a:t>براي</a:t>
            </a:r>
            <a:r>
              <a:rPr lang="fa-IR" dirty="0"/>
              <a:t> آن ها بمراتب </a:t>
            </a:r>
            <a:r>
              <a:rPr lang="fa-IR" dirty="0" err="1"/>
              <a:t>مشكل</a:t>
            </a:r>
            <a:r>
              <a:rPr lang="fa-IR" dirty="0"/>
              <a:t> تر از نوزادان </a:t>
            </a:r>
            <a:r>
              <a:rPr lang="fa-IR" dirty="0" err="1"/>
              <a:t>رسيده</a:t>
            </a:r>
            <a:r>
              <a:rPr lang="fa-IR" dirty="0"/>
              <a:t> است، </a:t>
            </a:r>
            <a:r>
              <a:rPr lang="fa-IR" dirty="0" err="1"/>
              <a:t>كه</a:t>
            </a:r>
            <a:r>
              <a:rPr lang="fa-IR" dirty="0"/>
              <a:t> </a:t>
            </a:r>
            <a:r>
              <a:rPr lang="fa-IR" dirty="0" err="1"/>
              <a:t>بدليل</a:t>
            </a:r>
            <a:r>
              <a:rPr lang="fa-IR" dirty="0"/>
              <a:t>: عدم رسیدن  به بلوغ کافی، خواب </a:t>
            </a:r>
            <a:r>
              <a:rPr lang="fa-IR" dirty="0" err="1"/>
              <a:t>آلودگي</a:t>
            </a:r>
            <a:r>
              <a:rPr lang="fa-IR" dirty="0"/>
              <a:t> </a:t>
            </a:r>
            <a:r>
              <a:rPr lang="fa-IR" dirty="0" err="1"/>
              <a:t>بيشتر</a:t>
            </a:r>
            <a:r>
              <a:rPr lang="fa-IR" dirty="0"/>
              <a:t>، ضعف </a:t>
            </a:r>
            <a:r>
              <a:rPr lang="fa-IR" dirty="0" err="1"/>
              <a:t>بدني</a:t>
            </a:r>
            <a:r>
              <a:rPr lang="fa-IR" dirty="0"/>
              <a:t>، اشکال در گرفتن پستان و </a:t>
            </a:r>
            <a:r>
              <a:rPr lang="fa-IR" dirty="0" err="1"/>
              <a:t>مكيدن</a:t>
            </a:r>
            <a:r>
              <a:rPr lang="fa-IR" dirty="0"/>
              <a:t> و </a:t>
            </a:r>
            <a:r>
              <a:rPr lang="fa-IR" dirty="0" err="1"/>
              <a:t>بلع</a:t>
            </a:r>
            <a:r>
              <a:rPr lang="fa-IR" dirty="0"/>
              <a:t>، </a:t>
            </a:r>
            <a:r>
              <a:rPr lang="fa-IR" dirty="0" err="1"/>
              <a:t>مي</a:t>
            </a:r>
            <a:r>
              <a:rPr lang="fa-IR" dirty="0"/>
              <a:t> باشد. </a:t>
            </a:r>
            <a:r>
              <a:rPr lang="fa-IR" dirty="0" err="1"/>
              <a:t>گاها</a:t>
            </a:r>
            <a:r>
              <a:rPr lang="fa-IR" dirty="0"/>
              <a:t> خواب </a:t>
            </a:r>
            <a:r>
              <a:rPr lang="fa-IR" dirty="0" err="1"/>
              <a:t>آلودگي</a:t>
            </a:r>
            <a:r>
              <a:rPr lang="fa-IR" dirty="0"/>
              <a:t> و عدم توانایی در </a:t>
            </a:r>
            <a:r>
              <a:rPr lang="fa-IR" dirty="0" err="1"/>
              <a:t>مكيدن</a:t>
            </a:r>
            <a:r>
              <a:rPr lang="fa-IR" dirty="0"/>
              <a:t> </a:t>
            </a:r>
            <a:r>
              <a:rPr lang="fa-IR" dirty="0" err="1"/>
              <a:t>قوي</a:t>
            </a:r>
            <a:r>
              <a:rPr lang="fa-IR" dirty="0"/>
              <a:t> منجر به تشخیص اشتباه </a:t>
            </a:r>
            <a:r>
              <a:rPr lang="fa-IR" dirty="0" err="1"/>
              <a:t>سپتی</a:t>
            </a:r>
            <a:r>
              <a:rPr lang="fa-IR" dirty="0"/>
              <a:t> سمی و نهایتا بستری </a:t>
            </a:r>
            <a:r>
              <a:rPr lang="fa-IR" dirty="0" err="1"/>
              <a:t>وجدايي</a:t>
            </a:r>
            <a:r>
              <a:rPr lang="fa-IR" dirty="0"/>
              <a:t> </a:t>
            </a:r>
            <a:r>
              <a:rPr lang="fa-IR" dirty="0" err="1"/>
              <a:t>غير</a:t>
            </a:r>
            <a:r>
              <a:rPr lang="fa-IR" dirty="0"/>
              <a:t> ضروری مادر نوزاد و درمان های </a:t>
            </a:r>
            <a:r>
              <a:rPr lang="fa-IR" dirty="0" err="1"/>
              <a:t>غيرضروري</a:t>
            </a:r>
            <a:r>
              <a:rPr lang="fa-IR" dirty="0"/>
              <a:t> در آنها </a:t>
            </a:r>
            <a:r>
              <a:rPr lang="fa-IR" dirty="0" err="1"/>
              <a:t>مي</a:t>
            </a:r>
            <a:r>
              <a:rPr lang="fa-IR" dirty="0"/>
              <a:t> شود. این نوزادان در ابتدا </a:t>
            </a:r>
            <a:r>
              <a:rPr lang="fa-IR" dirty="0" err="1"/>
              <a:t>ممكن</a:t>
            </a:r>
            <a:r>
              <a:rPr lang="fa-IR" dirty="0"/>
              <a:t> است بظاهر شبیه و حتی هم وزن بعضی نوزادان </a:t>
            </a:r>
            <a:r>
              <a:rPr lang="fa-IR" dirty="0" err="1"/>
              <a:t>ترم</a:t>
            </a:r>
            <a:r>
              <a:rPr lang="fa-IR" dirty="0"/>
              <a:t> بوده و </a:t>
            </a:r>
            <a:r>
              <a:rPr lang="fa-IR" dirty="0" err="1"/>
              <a:t>قوي</a:t>
            </a:r>
            <a:r>
              <a:rPr lang="fa-IR" dirty="0"/>
              <a:t> بنیه </a:t>
            </a:r>
            <a:r>
              <a:rPr lang="fa-IR" dirty="0" err="1"/>
              <a:t>بنظررسیده</a:t>
            </a:r>
            <a:r>
              <a:rPr lang="fa-IR" dirty="0"/>
              <a:t> و با احتمال داشتن </a:t>
            </a:r>
            <a:r>
              <a:rPr lang="fa-IR" dirty="0" err="1"/>
              <a:t>تكامل</a:t>
            </a:r>
            <a:r>
              <a:rPr lang="fa-IR" dirty="0"/>
              <a:t> لازم و مطلوب، مورد توجه </a:t>
            </a:r>
            <a:r>
              <a:rPr lang="fa-IR" dirty="0" err="1"/>
              <a:t>كمتری</a:t>
            </a:r>
            <a:r>
              <a:rPr lang="fa-IR" dirty="0"/>
              <a:t> قرار گیرند. </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9</a:t>
            </a:fld>
            <a:endParaRPr lang="fa-IR">
              <a:solidFill>
                <a:prstClr val="black"/>
              </a:solidFill>
            </a:endParaRPr>
          </a:p>
        </p:txBody>
      </p:sp>
    </p:spTree>
    <p:extLst>
      <p:ext uri="{BB962C8B-B14F-4D97-AF65-F5344CB8AC3E}">
        <p14:creationId xmlns:p14="http://schemas.microsoft.com/office/powerpoint/2010/main" val="237957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در یک نوزاد سالم </a:t>
            </a:r>
            <a:r>
              <a:rPr lang="fa-IR" dirty="0" err="1"/>
              <a:t>ترم</a:t>
            </a:r>
            <a:r>
              <a:rPr lang="fa-IR" dirty="0"/>
              <a:t> حدود 90 </a:t>
            </a:r>
            <a:r>
              <a:rPr lang="fa-IR" dirty="0" err="1"/>
              <a:t>درصدگلیکوژن</a:t>
            </a:r>
            <a:r>
              <a:rPr lang="fa-IR" dirty="0"/>
              <a:t> کبدی ظرف 3 ساعت نخست زندگی مصرف می </a:t>
            </a:r>
            <a:r>
              <a:rPr lang="fa-IR" dirty="0" err="1"/>
              <a:t>شودولیکن</a:t>
            </a:r>
            <a:r>
              <a:rPr lang="fa-IR" dirty="0"/>
              <a:t> در نوزاد نارس نزدیک به </a:t>
            </a:r>
            <a:r>
              <a:rPr lang="fa-IR" dirty="0" err="1"/>
              <a:t>ترم</a:t>
            </a:r>
            <a:r>
              <a:rPr lang="fa-IR" dirty="0"/>
              <a:t> که دارای منابع </a:t>
            </a:r>
            <a:r>
              <a:rPr lang="fa-IR" dirty="0" err="1"/>
              <a:t>گلیکوژن</a:t>
            </a:r>
            <a:r>
              <a:rPr lang="fa-IR" dirty="0"/>
              <a:t> کبدی یا ذخایر چربی قهوه ای نیست این گلوکز به سرعت به اتمام می رسد .لذا بدون </a:t>
            </a:r>
            <a:r>
              <a:rPr lang="fa-IR" b="1" dirty="0"/>
              <a:t>تغذیه موثر و زود هنگام</a:t>
            </a:r>
            <a:r>
              <a:rPr lang="fa-IR" dirty="0"/>
              <a:t>، به سرعت افت قند و عوارض ناشی از آن بروز می کند</a:t>
            </a:r>
          </a:p>
          <a:p>
            <a:r>
              <a:rPr lang="fa-IR" dirty="0"/>
              <a:t>جنین بین </a:t>
            </a:r>
            <a:r>
              <a:rPr lang="fa-IR" dirty="0" err="1"/>
              <a:t>هفته‌های</a:t>
            </a:r>
            <a:r>
              <a:rPr lang="fa-IR" dirty="0"/>
              <a:t> </a:t>
            </a:r>
            <a:r>
              <a:rPr lang="fa-IR" b="1" dirty="0"/>
              <a:t>26 تا 28 بارداری شروع به ساخت بافتی خاص به نام چربی قهوه ای  می کند و ذخیره سازی این چربی تا پایان بارداری و حتی تا </a:t>
            </a:r>
            <a:r>
              <a:rPr lang="fa-IR" b="1" dirty="0" err="1"/>
              <a:t>هفته‌های</a:t>
            </a:r>
            <a:r>
              <a:rPr lang="fa-IR" b="1" dirty="0"/>
              <a:t> 3 تا 5 بعد از تولد نیز ادامه پیدا می کند </a:t>
            </a:r>
            <a:r>
              <a:rPr lang="fa-IR" dirty="0"/>
              <a:t>. چربی قهوه ای به شدت دارای عروق است و به همین  علت  دارای رنگ خاص قهوه ای بوده و حرارت را وارد جریان خون نوزاد می کنند. این چربی ها معمولاً در پشت گردن، ناحیه بین دو کتف، زیر بغل، کشاله ران و اطراف کلیه و غدد فوق کلیوی قرار دارند.</a:t>
            </a:r>
          </a:p>
          <a:p>
            <a:r>
              <a:rPr lang="fa-IR" dirty="0"/>
              <a:t>نسبت سطح به وزن در نوزادان </a:t>
            </a:r>
            <a:r>
              <a:rPr lang="fa-IR" dirty="0" err="1"/>
              <a:t>ترم</a:t>
            </a:r>
            <a:r>
              <a:rPr lang="fa-IR" dirty="0"/>
              <a:t> در مقایسه با بزرگ </a:t>
            </a:r>
            <a:r>
              <a:rPr lang="fa-IR" dirty="0" err="1"/>
              <a:t>سالان</a:t>
            </a:r>
            <a:r>
              <a:rPr lang="fa-IR" dirty="0"/>
              <a:t> سه برابر بیشتر است و این مقدار در نوزادان نارس نزدیک به </a:t>
            </a:r>
            <a:r>
              <a:rPr lang="fa-IR" dirty="0" err="1"/>
              <a:t>ترم</a:t>
            </a:r>
            <a:r>
              <a:rPr lang="fa-IR" dirty="0"/>
              <a:t> (</a:t>
            </a:r>
            <a:r>
              <a:rPr lang="en-US" dirty="0"/>
              <a:t>LPI) </a:t>
            </a:r>
            <a:r>
              <a:rPr lang="fa-IR" dirty="0"/>
              <a:t>پنج برابر است.</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10</a:t>
            </a:fld>
            <a:endParaRPr lang="fa-IR"/>
          </a:p>
        </p:txBody>
      </p:sp>
    </p:spTree>
    <p:extLst>
      <p:ext uri="{BB962C8B-B14F-4D97-AF65-F5344CB8AC3E}">
        <p14:creationId xmlns:p14="http://schemas.microsoft.com/office/powerpoint/2010/main" val="1099014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cs typeface="B Nazanin" panose="00000400000000000000" pitchFamily="2" charset="-78"/>
              </a:rPr>
              <a:t>جنین بین </a:t>
            </a:r>
            <a:r>
              <a:rPr lang="fa-IR" dirty="0" err="1">
                <a:cs typeface="B Nazanin" panose="00000400000000000000" pitchFamily="2" charset="-78"/>
              </a:rPr>
              <a:t>هفته‌های</a:t>
            </a:r>
            <a:r>
              <a:rPr lang="fa-IR" dirty="0">
                <a:cs typeface="B Nazanin" panose="00000400000000000000" pitchFamily="2" charset="-78"/>
              </a:rPr>
              <a:t> </a:t>
            </a:r>
            <a:r>
              <a:rPr lang="fa-IR" b="1" dirty="0">
                <a:cs typeface="B Nazanin" panose="00000400000000000000" pitchFamily="2" charset="-78"/>
              </a:rPr>
              <a:t>26 تا 28 بارداری شروع به ساخت بافتی خاص به نام چربی قهوه ای</a:t>
            </a:r>
            <a:r>
              <a:rPr lang="en-US" b="1" dirty="0">
                <a:cs typeface="B Nazanin" panose="00000400000000000000" pitchFamily="2" charset="-78"/>
              </a:rPr>
              <a:t>BAT</a:t>
            </a:r>
            <a:r>
              <a:rPr lang="fa-IR" b="1" dirty="0">
                <a:cs typeface="B Nazanin" panose="00000400000000000000" pitchFamily="2" charset="-78"/>
              </a:rPr>
              <a:t>  می کند و ذخیره سازی این چربی تا پایان بارداری و حتی تا </a:t>
            </a:r>
            <a:r>
              <a:rPr lang="fa-IR" b="1" dirty="0" err="1">
                <a:cs typeface="B Nazanin" panose="00000400000000000000" pitchFamily="2" charset="-78"/>
              </a:rPr>
              <a:t>هفته‌های</a:t>
            </a:r>
            <a:r>
              <a:rPr lang="fa-IR" b="1" dirty="0">
                <a:cs typeface="B Nazanin" panose="00000400000000000000" pitchFamily="2" charset="-78"/>
              </a:rPr>
              <a:t> 3 تا 5 بعد از تولد نیز ادامه پیدا می کند </a:t>
            </a:r>
            <a:r>
              <a:rPr lang="fa-IR" dirty="0">
                <a:cs typeface="B Nazanin" panose="00000400000000000000" pitchFamily="2" charset="-78"/>
              </a:rPr>
              <a:t>. چربی قهوه ای به شدت دارای عروق است و به همین  علت  دارای رنگ خاص قهوه ای بوده و حرارت را وارد جریان خون نوزاد می کنند. این چربی ها معمولاً در پشت گردن، ناحیه بین دو کتف، زیر بغل، کشاله ران و اطراف کلیه و غدد فوق کلیوی قرار دارند</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11</a:t>
            </a:fld>
            <a:endParaRPr lang="fa-IR"/>
          </a:p>
        </p:txBody>
      </p:sp>
    </p:spTree>
    <p:extLst>
      <p:ext uri="{BB962C8B-B14F-4D97-AF65-F5344CB8AC3E}">
        <p14:creationId xmlns:p14="http://schemas.microsoft.com/office/powerpoint/2010/main" val="759555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12</a:t>
            </a:fld>
            <a:endParaRPr lang="fa-IR"/>
          </a:p>
        </p:txBody>
      </p:sp>
    </p:spTree>
    <p:extLst>
      <p:ext uri="{BB962C8B-B14F-4D97-AF65-F5344CB8AC3E}">
        <p14:creationId xmlns:p14="http://schemas.microsoft.com/office/powerpoint/2010/main" val="85444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en-US" dirty="0"/>
              <a:t> Cradle Hold</a:t>
            </a:r>
          </a:p>
          <a:p>
            <a:pPr rtl="1"/>
            <a:r>
              <a:rPr lang="fa-IR" dirty="0"/>
              <a:t>اغلب مادران احساس </a:t>
            </a:r>
            <a:r>
              <a:rPr lang="fa-IR" dirty="0" err="1">
                <a:solidFill>
                  <a:srgbClr val="FF0000"/>
                </a:solidFill>
              </a:rPr>
              <a:t>می¬کنند</a:t>
            </a:r>
            <a:r>
              <a:rPr lang="fa-IR" dirty="0"/>
              <a:t> روش </a:t>
            </a:r>
            <a:r>
              <a:rPr lang="fa-IR" dirty="0" err="1"/>
              <a:t>گهواره¬ای</a:t>
            </a:r>
            <a:r>
              <a:rPr lang="fa-IR" dirty="0"/>
              <a:t>، در حالیکه سر نوزاد روی آرنج </a:t>
            </a:r>
            <a:r>
              <a:rPr lang="fa-IR" dirty="0" err="1"/>
              <a:t>آن¬ها</a:t>
            </a:r>
            <a:r>
              <a:rPr lang="fa-IR" dirty="0"/>
              <a:t> خم شده است، </a:t>
            </a:r>
            <a:r>
              <a:rPr lang="fa-IR" dirty="0" err="1"/>
              <a:t>طبیعی¬ترین</a:t>
            </a:r>
            <a:r>
              <a:rPr lang="fa-IR" dirty="0"/>
              <a:t> راه برای </a:t>
            </a:r>
            <a:r>
              <a:rPr lang="fa-IR" dirty="0" err="1"/>
              <a:t>نگه¬داشتن</a:t>
            </a:r>
            <a:r>
              <a:rPr lang="fa-IR" dirty="0"/>
              <a:t> نوزاد برای شیردهی است. اگرچه ممکن است این کار به نظر </a:t>
            </a:r>
            <a:r>
              <a:rPr lang="fa-IR" dirty="0" err="1"/>
              <a:t>آن¬ها</a:t>
            </a:r>
            <a:r>
              <a:rPr lang="fa-IR" dirty="0"/>
              <a:t> طبیعی باشد، اما این کار، نوزاد را در </a:t>
            </a:r>
            <a:r>
              <a:rPr lang="fa-IR" dirty="0" err="1"/>
              <a:t>غیرطبیعی¬ترین</a:t>
            </a:r>
            <a:r>
              <a:rPr lang="fa-IR" dirty="0"/>
              <a:t> حالت قرار </a:t>
            </a:r>
            <a:r>
              <a:rPr lang="fa-IR" dirty="0" err="1"/>
              <a:t>می¬دهد</a:t>
            </a:r>
            <a:r>
              <a:rPr lang="fa-IR" dirty="0"/>
              <a:t> و موجب </a:t>
            </a:r>
            <a:r>
              <a:rPr lang="fa-IR" dirty="0" err="1"/>
              <a:t>خمیدگی</a:t>
            </a:r>
            <a:r>
              <a:rPr lang="fa-IR" dirty="0"/>
              <a:t> سر و گردن او </a:t>
            </a:r>
            <a:r>
              <a:rPr lang="fa-IR" dirty="0" err="1"/>
              <a:t>می¬شود</a:t>
            </a:r>
            <a:r>
              <a:rPr lang="fa-IR" dirty="0"/>
              <a:t>. روش </a:t>
            </a:r>
            <a:r>
              <a:rPr lang="fa-IR" dirty="0" err="1"/>
              <a:t>گهواره¬ای</a:t>
            </a:r>
            <a:r>
              <a:rPr lang="fa-IR" dirty="0"/>
              <a:t> ممکن است هنگامی که نوزاد </a:t>
            </a:r>
            <a:r>
              <a:rPr lang="fa-IR" dirty="0" err="1"/>
              <a:t>بزرگ¬تر</a:t>
            </a:r>
            <a:r>
              <a:rPr lang="fa-IR" dirty="0"/>
              <a:t> است و به اندازه کافی رشد کرده که بداند چطور سر خود را دوباره جابجا کند تا حالت بهینه گردن را پیدا کند، استفاده شود، اما برای یک نوزاد نارس نزدیک به </a:t>
            </a:r>
            <a:r>
              <a:rPr lang="fa-IR" dirty="0" err="1"/>
              <a:t>ترم</a:t>
            </a:r>
            <a:r>
              <a:rPr lang="fa-IR" dirty="0"/>
              <a:t>، این وضعیت مشکلات زیادی ایجاد </a:t>
            </a:r>
            <a:r>
              <a:rPr lang="fa-IR" dirty="0" err="1"/>
              <a:t>می¬کند</a:t>
            </a:r>
            <a:r>
              <a:rPr lang="fa-IR" dirty="0"/>
              <a:t>. حمایت کامل بدن نوزاد با </a:t>
            </a:r>
            <a:r>
              <a:rPr lang="fa-IR" dirty="0" err="1"/>
              <a:t>دست¬ها</a:t>
            </a:r>
            <a:r>
              <a:rPr lang="fa-IR" dirty="0"/>
              <a:t> و پاهای آویزان مشکل است، اجازه¬ به خم کردن مناسب </a:t>
            </a:r>
            <a:r>
              <a:rPr lang="fa-IR" dirty="0" err="1"/>
              <a:t>اندام¬ها</a:t>
            </a:r>
            <a:r>
              <a:rPr lang="fa-IR" dirty="0"/>
              <a:t> و </a:t>
            </a:r>
            <a:r>
              <a:rPr lang="fa-IR" dirty="0" err="1"/>
              <a:t>هیپ¬ها</a:t>
            </a:r>
            <a:r>
              <a:rPr lang="fa-IR" dirty="0"/>
              <a:t> مشکل است و اغلب نوزاد به صورت صاف روی پشت خود خوابیده ، در </a:t>
            </a:r>
            <a:r>
              <a:rPr lang="fa-IR" dirty="0" err="1"/>
              <a:t>حالی¬که</a:t>
            </a:r>
            <a:r>
              <a:rPr lang="fa-IR" dirty="0"/>
              <a:t> فقط سر او به سمت پستان چرخیده است که و موجب پیچیدگی حلق و مری، و شیرخوردن کمتر از حد مطلوب و سبب مشکلات تنفسی در وی می-شود. حتی بالغین هم </a:t>
            </a:r>
            <a:r>
              <a:rPr lang="fa-IR" dirty="0" err="1"/>
              <a:t>نمی¬توانند</a:t>
            </a:r>
            <a:r>
              <a:rPr lang="fa-IR" dirty="0"/>
              <a:t> در این حالت به طور موثر بنوشند، بنابراین چرا باید انتظار داشته باشیم که نوزاد بتواند این کار را انجام دهد؟ </a:t>
            </a:r>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20</a:t>
            </a:fld>
            <a:endParaRPr lang="fa-IR"/>
          </a:p>
        </p:txBody>
      </p:sp>
    </p:spTree>
    <p:extLst>
      <p:ext uri="{BB962C8B-B14F-4D97-AF65-F5344CB8AC3E}">
        <p14:creationId xmlns:p14="http://schemas.microsoft.com/office/powerpoint/2010/main" val="622160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21</a:t>
            </a:fld>
            <a:endParaRPr lang="fa-IR"/>
          </a:p>
        </p:txBody>
      </p:sp>
    </p:spTree>
    <p:extLst>
      <p:ext uri="{BB962C8B-B14F-4D97-AF65-F5344CB8AC3E}">
        <p14:creationId xmlns:p14="http://schemas.microsoft.com/office/powerpoint/2010/main" val="333556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1.xml" /><Relationship Id="rId4" Type="http://schemas.openxmlformats.org/officeDocument/2006/relationships/image" Target="../media/image5.gif"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9.xml" /><Relationship Id="rId1" Type="http://schemas.openxmlformats.org/officeDocument/2006/relationships/themeOverride" Target="../theme/themeOverride36.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10.xml" /><Relationship Id="rId4" Type="http://schemas.openxmlformats.org/officeDocument/2006/relationships/image" Target="../media/image5.gif" /></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10.xml" /></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0.xml" /><Relationship Id="rId1" Type="http://schemas.openxmlformats.org/officeDocument/2006/relationships/themeOverride" Target="../theme/themeOverride37.xml" /></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0.xml" /><Relationship Id="rId1" Type="http://schemas.openxmlformats.org/officeDocument/2006/relationships/themeOverride" Target="../theme/themeOverride38.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0.xml" /><Relationship Id="rId1" Type="http://schemas.openxmlformats.org/officeDocument/2006/relationships/themeOverride" Target="../theme/themeOverride39.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10.xml" /><Relationship Id="rId1" Type="http://schemas.openxmlformats.org/officeDocument/2006/relationships/themeOverride" Target="../theme/themeOverride40.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11.xml" /><Relationship Id="rId4" Type="http://schemas.openxmlformats.org/officeDocument/2006/relationships/image" Target="../media/image5.gif" /></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11.xml" /></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11.xml" /><Relationship Id="rId1" Type="http://schemas.openxmlformats.org/officeDocument/2006/relationships/themeOverride" Target="../theme/themeOverride41.xml" /></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11.xml" /><Relationship Id="rId1" Type="http://schemas.openxmlformats.org/officeDocument/2006/relationships/themeOverride" Target="../theme/themeOverride42.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2.xml" /><Relationship Id="rId4" Type="http://schemas.openxmlformats.org/officeDocument/2006/relationships/image" Target="../media/image5.gif" /></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11.xml" /><Relationship Id="rId1" Type="http://schemas.openxmlformats.org/officeDocument/2006/relationships/themeOverride" Target="../theme/themeOverride43.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11.xml" /><Relationship Id="rId1" Type="http://schemas.openxmlformats.org/officeDocument/2006/relationships/themeOverride" Target="../theme/themeOverride44.xml" /></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 /><Relationship Id="rId1" Type="http://schemas.openxmlformats.org/officeDocument/2006/relationships/themeOverride" Target="../theme/themeOverride5.xml" /></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 /><Relationship Id="rId1" Type="http://schemas.openxmlformats.org/officeDocument/2006/relationships/themeOverride" Target="../theme/themeOverride6.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slideMaster" Target="../slideMasters/slideMaster2.xml" /><Relationship Id="rId1" Type="http://schemas.openxmlformats.org/officeDocument/2006/relationships/themeOverride" Target="../theme/themeOverride7.xml" /></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2.xml" /><Relationship Id="rId1" Type="http://schemas.openxmlformats.org/officeDocument/2006/relationships/themeOverride" Target="../theme/themeOverride8.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3.xml" /><Relationship Id="rId4" Type="http://schemas.openxmlformats.org/officeDocument/2006/relationships/image" Target="../media/image5.gif" /></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 /><Relationship Id="rId1" Type="http://schemas.openxmlformats.org/officeDocument/2006/relationships/themeOverride" Target="../theme/themeOverride9.xml" /></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 /><Relationship Id="rId1" Type="http://schemas.openxmlformats.org/officeDocument/2006/relationships/themeOverride" Target="../theme/themeOverride1.xml" /></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 /><Relationship Id="rId1" Type="http://schemas.openxmlformats.org/officeDocument/2006/relationships/themeOverride" Target="../theme/themeOverride10.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 /><Relationship Id="rId1" Type="http://schemas.openxmlformats.org/officeDocument/2006/relationships/themeOverride" Target="../theme/themeOverride11.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3.xml" /><Relationship Id="rId1" Type="http://schemas.openxmlformats.org/officeDocument/2006/relationships/themeOverride" Target="../theme/themeOverride12.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4.xml" /><Relationship Id="rId4" Type="http://schemas.openxmlformats.org/officeDocument/2006/relationships/image" Target="../media/image5.gif" /></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 /><Relationship Id="rId1" Type="http://schemas.openxmlformats.org/officeDocument/2006/relationships/themeOverride" Target="../theme/themeOverride2.xml" /></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 /><Relationship Id="rId1" Type="http://schemas.openxmlformats.org/officeDocument/2006/relationships/themeOverride" Target="../theme/themeOverride13.xml" /></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 /><Relationship Id="rId1" Type="http://schemas.openxmlformats.org/officeDocument/2006/relationships/themeOverride" Target="../theme/themeOverride1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 /><Relationship Id="rId1" Type="http://schemas.openxmlformats.org/officeDocument/2006/relationships/themeOverride" Target="../theme/themeOverride15.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4.xml" /><Relationship Id="rId1" Type="http://schemas.openxmlformats.org/officeDocument/2006/relationships/themeOverride" Target="../theme/themeOverride16.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5.xml" /><Relationship Id="rId4" Type="http://schemas.openxmlformats.org/officeDocument/2006/relationships/image" Target="../media/image5.gif"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 /><Relationship Id="rId1" Type="http://schemas.openxmlformats.org/officeDocument/2006/relationships/themeOverride" Target="../theme/themeOverride17.xml" /></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 /><Relationship Id="rId1" Type="http://schemas.openxmlformats.org/officeDocument/2006/relationships/themeOverride" Target="../theme/themeOverride18.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 /><Relationship Id="rId1" Type="http://schemas.openxmlformats.org/officeDocument/2006/relationships/themeOverride" Target="../theme/themeOverride19.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5.xml" /><Relationship Id="rId1" Type="http://schemas.openxmlformats.org/officeDocument/2006/relationships/themeOverride" Target="../theme/themeOverride20.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 /><Relationship Id="rId1" Type="http://schemas.openxmlformats.org/officeDocument/2006/relationships/themeOverride" Target="../theme/themeOverride3.xml" /></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6.xml" /><Relationship Id="rId4" Type="http://schemas.openxmlformats.org/officeDocument/2006/relationships/image" Target="../media/image5.gif" /></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 /><Relationship Id="rId1" Type="http://schemas.openxmlformats.org/officeDocument/2006/relationships/themeOverride" Target="../theme/themeOverride21.xml" /></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 /><Relationship Id="rId1" Type="http://schemas.openxmlformats.org/officeDocument/2006/relationships/themeOverride" Target="../theme/themeOverride22.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 /><Relationship Id="rId1" Type="http://schemas.openxmlformats.org/officeDocument/2006/relationships/themeOverride" Target="../theme/themeOverride23.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6.xml" /><Relationship Id="rId1" Type="http://schemas.openxmlformats.org/officeDocument/2006/relationships/themeOverride" Target="../theme/themeOverride24.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7.xml" /><Relationship Id="rId4" Type="http://schemas.openxmlformats.org/officeDocument/2006/relationships/image" Target="../media/image5.gif" /></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7.xml" /></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 /><Relationship Id="rId1" Type="http://schemas.openxmlformats.org/officeDocument/2006/relationships/themeOverride" Target="../theme/themeOverride25.xml" /></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7.xml" /><Relationship Id="rId1" Type="http://schemas.openxmlformats.org/officeDocument/2006/relationships/themeOverride" Target="../theme/themeOverride26.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 /><Relationship Id="rId1" Type="http://schemas.openxmlformats.org/officeDocument/2006/relationships/themeOverride" Target="../theme/themeOverride27.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7.xml" /><Relationship Id="rId1" Type="http://schemas.openxmlformats.org/officeDocument/2006/relationships/themeOverride" Target="../theme/themeOverride28.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8.xml" /><Relationship Id="rId4" Type="http://schemas.openxmlformats.org/officeDocument/2006/relationships/image" Target="../media/image5.gif" /></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8.xml" /></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8.xml" /><Relationship Id="rId1" Type="http://schemas.openxmlformats.org/officeDocument/2006/relationships/themeOverride" Target="../theme/themeOverride29.xml" /></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8.xml" /><Relationship Id="rId1" Type="http://schemas.openxmlformats.org/officeDocument/2006/relationships/themeOverride" Target="../theme/themeOverride30.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8.xml" /><Relationship Id="rId1" Type="http://schemas.openxmlformats.org/officeDocument/2006/relationships/themeOverride" Target="../theme/themeOverride31.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1.xml" /><Relationship Id="rId1" Type="http://schemas.openxmlformats.org/officeDocument/2006/relationships/themeOverride" Target="../theme/themeOverride4.xml" /></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slideMaster" Target="../slideMasters/slideMaster8.xml" /><Relationship Id="rId1" Type="http://schemas.openxmlformats.org/officeDocument/2006/relationships/themeOverride" Target="../theme/themeOverride32.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Master" Target="../slideMasters/slideMaster9.xml" /><Relationship Id="rId4" Type="http://schemas.openxmlformats.org/officeDocument/2006/relationships/image" Target="../media/image5.gif" /></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9.xml" /></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9.xml" /><Relationship Id="rId1" Type="http://schemas.openxmlformats.org/officeDocument/2006/relationships/themeOverride" Target="../theme/themeOverride33.xml" /></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9.xml" /><Relationship Id="rId1" Type="http://schemas.openxmlformats.org/officeDocument/2006/relationships/themeOverride" Target="../theme/themeOverride34.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9.xml" /><Relationship Id="rId1" Type="http://schemas.openxmlformats.org/officeDocument/2006/relationships/themeOverride" Target="../theme/themeOverride35.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latin typeface="+mn-lt"/>
                <a:cs typeface="+mn-cs"/>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t>Dr</a:t>
            </a:r>
            <a:r>
              <a:rPr lang="en-US" dirty="0"/>
              <a:t> </a:t>
            </a:r>
            <a:r>
              <a:rPr lang="en-US" dirty="0" err="1"/>
              <a:t>Ravari</a:t>
            </a:r>
            <a:endParaRPr lang="fa-IR" dirty="0"/>
          </a:p>
        </p:txBody>
      </p:sp>
      <p:pic>
        <p:nvPicPr>
          <p:cNvPr id="14"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332656"/>
            <a:ext cx="1758157" cy="13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98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pPr>
                <a:defRPr/>
              </a:pPr>
              <a:t>‹#›</a:t>
            </a:fld>
            <a:endParaRPr lang="fa-I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t>Dr Ravari</a:t>
            </a:r>
            <a:endParaRPr lang="fa-IR" dirty="0"/>
          </a:p>
        </p:txBody>
      </p:sp>
    </p:spTree>
    <p:extLst>
      <p:ext uri="{BB962C8B-B14F-4D97-AF65-F5344CB8AC3E}">
        <p14:creationId xmlns:p14="http://schemas.microsoft.com/office/powerpoint/2010/main" val="33336062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186157171"/>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283057742"/>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28547846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113238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4"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332656"/>
            <a:ext cx="1758157" cy="13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8332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32749078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814049652"/>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277576613"/>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938821435"/>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04232071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pPr>
                <a:defRPr/>
              </a:pPr>
              <a:t>‹#›</a:t>
            </a:fld>
            <a:endParaRPr lang="fa-IR"/>
          </a:p>
        </p:txBody>
      </p:sp>
    </p:spTree>
    <p:extLst>
      <p:ext uri="{BB962C8B-B14F-4D97-AF65-F5344CB8AC3E}">
        <p14:creationId xmlns:p14="http://schemas.microsoft.com/office/powerpoint/2010/main" val="36525665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8498420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93300259"/>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268823831"/>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29514793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4981989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4"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332656"/>
            <a:ext cx="1758157" cy="13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055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23334962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888614911"/>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20588957"/>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47095855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75011" y="4987925"/>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cs typeface="Aria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pic>
        <p:nvPicPr>
          <p:cNvPr id="13"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9499" y="332655"/>
            <a:ext cx="1758157" cy="1383113"/>
          </a:xfrm>
          <a:prstGeom prst="rect">
            <a:avLst/>
          </a:prstGeom>
          <a:noFill/>
          <a:extLst>
            <a:ext uri="{909E8E84-426E-40DD-AFC4-6F175D3DCCD1}">
              <a14:hiddenFill xmlns:a14="http://schemas.microsoft.com/office/drawing/2010/main">
                <a:solidFill>
                  <a:srgbClr val="FFFFFF"/>
                </a:solidFill>
              </a14:hiddenFill>
            </a:ext>
          </a:extLst>
        </p:spPr>
      </p:pic>
      <p:sp>
        <p:nvSpPr>
          <p:cNvPr id="12" name="Date Placeholder 9"/>
          <p:cNvSpPr>
            <a:spLocks noGrp="1"/>
          </p:cNvSpPr>
          <p:nvPr>
            <p:ph type="dt" sz="half" idx="2"/>
          </p:nvPr>
        </p:nvSpPr>
        <p:spPr>
          <a:xfrm>
            <a:off x="457200" y="6534150"/>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bg1">
                    <a:lumMod val="85000"/>
                  </a:schemeClr>
                </a:solidFill>
                <a:latin typeface="+mn-lt"/>
                <a:cs typeface="+mn-cs"/>
              </a:defRPr>
            </a:lvl1pPr>
            <a:extLst/>
          </a:lstStyle>
          <a:p>
            <a:pPr>
              <a:defRPr/>
            </a:pPr>
            <a:r>
              <a:rPr lang="en-US">
                <a:solidFill>
                  <a:prstClr val="white">
                    <a:lumMod val="85000"/>
                  </a:prstClr>
                </a:solidFill>
              </a:rPr>
              <a:t>Dr Ravari</a:t>
            </a:r>
          </a:p>
          <a:p>
            <a:pPr>
              <a:defRPr/>
            </a:pPr>
            <a:endParaRPr lang="fa-IR" dirty="0">
              <a:solidFill>
                <a:prstClr val="white">
                  <a:lumMod val="85000"/>
                </a:prstClr>
              </a:solidFill>
            </a:endParaRPr>
          </a:p>
        </p:txBody>
      </p:sp>
    </p:spTree>
    <p:extLst>
      <p:ext uri="{BB962C8B-B14F-4D97-AF65-F5344CB8AC3E}">
        <p14:creationId xmlns:p14="http://schemas.microsoft.com/office/powerpoint/2010/main" val="1238199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570029597"/>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4213813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455624580"/>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943486379"/>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20171127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353329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2667000" y="5943600"/>
            <a:ext cx="1919288" cy="365125"/>
          </a:xfrm>
          <a:prstGeom prst="rect">
            <a:avLst/>
          </a:prstGeom>
        </p:spPr>
        <p:txBody>
          <a:bodyPr/>
          <a:lstStyle>
            <a:lvl1pPr>
              <a:defRPr/>
            </a:lvl1pPr>
            <a:extLst/>
          </a:lstStyle>
          <a:p>
            <a:pPr>
              <a:defRPr/>
            </a:pPr>
            <a:fld id="{979A681A-1B13-41B5-884C-C5D05421DE29}" type="datetime8">
              <a:rPr lang="fa-IR">
                <a:solidFill>
                  <a:prstClr val="black"/>
                </a:solidFill>
              </a:rPr>
              <a:pPr>
                <a:defRPr/>
              </a:pPr>
              <a:t>11 ژانويه 20</a:t>
            </a:fld>
            <a:endParaRPr lang="fa-IR" dirty="0">
              <a:solidFill>
                <a:prstClr val="black"/>
              </a:solidFill>
            </a:endParaRPr>
          </a:p>
        </p:txBody>
      </p:sp>
      <p:sp>
        <p:nvSpPr>
          <p:cNvPr id="6" name="Footer Placeholder 4"/>
          <p:cNvSpPr>
            <a:spLocks noGrp="1"/>
          </p:cNvSpPr>
          <p:nvPr>
            <p:ph type="ftr" sz="quarter" idx="11"/>
          </p:nvPr>
        </p:nvSpPr>
        <p:spPr>
          <a:xfrm>
            <a:off x="4379913" y="6408738"/>
            <a:ext cx="2351087" cy="365125"/>
          </a:xfrm>
          <a:prstGeom prst="rect">
            <a:avLst/>
          </a:prstGeom>
        </p:spPr>
        <p:txBody>
          <a:bodyPr/>
          <a:lstStyle>
            <a:lvl1pPr algn="ctr" rtl="1" fontAlgn="auto">
              <a:spcBef>
                <a:spcPts val="0"/>
              </a:spcBef>
              <a:spcAft>
                <a:spcPts val="0"/>
              </a:spcAft>
              <a:defRPr sz="1400" b="1">
                <a:latin typeface="+mn-lt"/>
                <a:cs typeface="B Yagut" pitchFamily="2" charset="-78"/>
              </a:defRPr>
            </a:lvl1pPr>
            <a:extLst/>
          </a:lstStyle>
          <a:p>
            <a:pPr>
              <a:defRPr/>
            </a:pPr>
            <a:r>
              <a:rPr lang="fa-IR" dirty="0">
                <a:solidFill>
                  <a:prstClr val="black"/>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4400" y="6619875"/>
            <a:ext cx="19208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579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D231DFCD-FB77-4DE6-B2CC-6FF203495E49}" type="datetime8">
              <a:rPr lang="fa-IR">
                <a:solidFill>
                  <a:prstClr val="white"/>
                </a:solidFill>
              </a:rPr>
              <a:pPr>
                <a:defRPr/>
              </a:pPr>
              <a:t>11 ژانويه 20</a:t>
            </a:fld>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378250126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6DE59C7B-E2AB-4541-BAEF-8BAB74F8E652}" type="datetime8">
              <a:rPr lang="fa-IR">
                <a:solidFill>
                  <a:prstClr val="white"/>
                </a:solidFill>
              </a:rPr>
              <a:pPr>
                <a:defRPr/>
              </a:pPr>
              <a:t>11 ژانويه 20</a:t>
            </a:fld>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92020774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0840D4AA-27D4-41C4-BFB2-16A2F1B8E079}" type="datetime8">
              <a:rPr lang="fa-IR">
                <a:solidFill>
                  <a:prstClr val="black"/>
                </a:solidFill>
              </a:rPr>
              <a:pPr>
                <a:defRPr/>
              </a:pPr>
              <a:t>11 ژانويه 20</a:t>
            </a:fld>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32514389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a:xfrm>
            <a:off x="3352800" y="6858000"/>
            <a:ext cx="1919288" cy="365125"/>
          </a:xfrm>
          <a:prstGeom prst="rect">
            <a:avLst/>
          </a:prstGeom>
        </p:spPr>
        <p:txBody>
          <a:bodyPr/>
          <a:lstStyle>
            <a:lvl1pPr>
              <a:defRPr/>
            </a:lvl1pPr>
            <a:extLst/>
          </a:lstStyle>
          <a:p>
            <a:pPr>
              <a:defRPr/>
            </a:pPr>
            <a:fld id="{2085E94A-5A99-4FEC-B3DB-79BC6CD116B4}" type="datetime8">
              <a:rPr lang="fa-IR">
                <a:solidFill>
                  <a:prstClr val="white"/>
                </a:solidFill>
              </a:rPr>
              <a:pPr>
                <a:defRPr/>
              </a:pPr>
              <a:t>11 ژانويه 20</a:t>
            </a:fld>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4400" y="6619875"/>
            <a:ext cx="19208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08993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360FB47D-9166-4B36-BCF5-21BF2D92A47E}" type="datetime8">
              <a:rPr lang="fa-IR">
                <a:solidFill>
                  <a:prstClr val="black"/>
                </a:solidFill>
              </a:rPr>
              <a:pPr>
                <a:defRPr/>
              </a:pPr>
              <a:t>11 ژانويه 20</a:t>
            </a:fld>
            <a:endParaRPr lang="fa-IR">
              <a:solidFill>
                <a:prstClr val="black"/>
              </a:solidFill>
            </a:endParaRPr>
          </a:p>
        </p:txBody>
      </p:sp>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400" y="6619875"/>
            <a:ext cx="19208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056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903E9E74-05A3-4366-A7D0-1E7D00D7C979}" type="datetime8">
              <a:rPr lang="fa-IR">
                <a:solidFill>
                  <a:prstClr val="black"/>
                </a:solidFill>
              </a:rPr>
              <a:pPr>
                <a:defRPr/>
              </a:pPr>
              <a:t>11 ژانويه 20</a:t>
            </a:fld>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95178939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t>Dr</a:t>
            </a:r>
            <a:r>
              <a:rPr lang="en-US" dirty="0"/>
              <a:t> </a:t>
            </a:r>
            <a:r>
              <a:rPr lang="en-US" dirty="0" err="1"/>
              <a:t>Ravari</a:t>
            </a:r>
            <a:endParaRPr lang="fa-IR" dirty="0"/>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pPr>
                <a:defRPr/>
              </a:pPr>
              <a:t>‹#›</a:t>
            </a:fld>
            <a:endParaRPr lang="fa-IR" dirty="0"/>
          </a:p>
        </p:txBody>
      </p:sp>
    </p:spTree>
    <p:extLst>
      <p:ext uri="{BB962C8B-B14F-4D97-AF65-F5344CB8AC3E}">
        <p14:creationId xmlns:p14="http://schemas.microsoft.com/office/powerpoint/2010/main" val="378772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cs typeface="Aria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a:xfrm>
            <a:off x="977900" y="6629400"/>
            <a:ext cx="1919288" cy="365125"/>
          </a:xfrm>
          <a:prstGeom prst="rect">
            <a:avLst/>
          </a:prstGeom>
        </p:spPr>
        <p:txBody>
          <a:bodyPr/>
          <a:lstStyle>
            <a:lvl1pPr>
              <a:defRPr>
                <a:solidFill>
                  <a:schemeClr val="tx1"/>
                </a:solidFill>
              </a:defRPr>
            </a:lvl1pPr>
            <a:extLst/>
          </a:lstStyle>
          <a:p>
            <a:pPr>
              <a:defRPr/>
            </a:pPr>
            <a:fld id="{9CBFC792-2CB2-4E05-9C4E-006BCEE2C476}" type="datetime8">
              <a:rPr lang="fa-IR">
                <a:solidFill>
                  <a:prstClr val="white"/>
                </a:solidFill>
              </a:rPr>
              <a:pPr>
                <a:defRPr/>
              </a:pPr>
              <a:t>11 ژانويه 20</a:t>
            </a:fld>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r>
              <a:rPr lang="fa-IR">
                <a:solidFill>
                  <a:prstClr val="white"/>
                </a:solidFill>
              </a:rPr>
              <a:t>معاونت بهداشت</a:t>
            </a: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31584271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D4322227-A2C0-497B-978A-3B850B4BB6DA}" type="datetime8">
              <a:rPr lang="fa-IR">
                <a:solidFill>
                  <a:prstClr val="black"/>
                </a:solidFill>
              </a:rPr>
              <a:pPr>
                <a:defRPr/>
              </a:pPr>
              <a:t>11 ژانويه 20</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813329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77900" y="6629400"/>
            <a:ext cx="1919288" cy="365125"/>
          </a:xfrm>
          <a:prstGeom prst="rect">
            <a:avLst/>
          </a:prstGeom>
        </p:spPr>
        <p:txBody>
          <a:bodyPr/>
          <a:lstStyle>
            <a:lvl1pPr>
              <a:defRPr/>
            </a:lvl1pPr>
            <a:extLst/>
          </a:lstStyle>
          <a:p>
            <a:pPr>
              <a:defRPr/>
            </a:pPr>
            <a:fld id="{8099146C-F68F-4ECB-8711-0F2E60761E41}" type="datetime8">
              <a:rPr lang="fa-IR">
                <a:solidFill>
                  <a:prstClr val="black"/>
                </a:solidFill>
              </a:rPr>
              <a:pPr>
                <a:defRPr/>
              </a:pPr>
              <a:t>11 ژانويه 20</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062419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2981325" y="273180"/>
            <a:ext cx="3181350" cy="292100"/>
          </a:xfrm>
          <a:prstGeom prst="rect">
            <a:avLst/>
          </a:prstGeom>
          <a:ln/>
        </p:spPr>
        <p:txBody>
          <a:bodyPr/>
          <a:lstStyle>
            <a:lvl1pPr>
              <a:defRPr/>
            </a:lvl1pPr>
          </a:lstStyle>
          <a:p>
            <a:pPr>
              <a:defRPr/>
            </a:pPr>
            <a:fld id="{B24508DB-6208-484E-87EC-5B24F8D746C5}" type="datetimeFigureOut">
              <a:rPr lang="en-US">
                <a:solidFill>
                  <a:prstClr val="white">
                    <a:lumMod val="85000"/>
                  </a:prstClr>
                </a:solidFill>
              </a:rPr>
              <a:pPr>
                <a:defRPr/>
              </a:pPr>
              <a:t>1/11/2020</a:t>
            </a:fld>
            <a:endParaRPr lang="en-US">
              <a:solidFill>
                <a:prstClr val="white">
                  <a:lumMod val="85000"/>
                </a:prstClr>
              </a:solidFill>
            </a:endParaRPr>
          </a:p>
        </p:txBody>
      </p:sp>
      <p:sp>
        <p:nvSpPr>
          <p:cNvPr id="6" name="Rectangle 10"/>
          <p:cNvSpPr>
            <a:spLocks noGrp="1" noChangeArrowheads="1"/>
          </p:cNvSpPr>
          <p:nvPr>
            <p:ph type="ftr" sz="quarter" idx="11"/>
          </p:nvPr>
        </p:nvSpPr>
        <p:spPr>
          <a:xfrm>
            <a:off x="1447800" y="6486525"/>
            <a:ext cx="6248400" cy="292100"/>
          </a:xfrm>
          <a:prstGeom prst="rect">
            <a:avLst/>
          </a:prstGeom>
          <a:ln/>
        </p:spPr>
        <p:txBody>
          <a:bodyPr/>
          <a:lstStyle>
            <a:lvl1pPr>
              <a:defRPr/>
            </a:lvl1pPr>
          </a:lstStyle>
          <a:p>
            <a:pPr fontAlgn="auto">
              <a:spcBef>
                <a:spcPts val="0"/>
              </a:spcBef>
              <a:spcAft>
                <a:spcPts val="0"/>
              </a:spcAft>
              <a:defRPr/>
            </a:pPr>
            <a:endParaRPr lang="en-US">
              <a:solidFill>
                <a:prstClr val="black"/>
              </a:solidFill>
              <a:latin typeface="Lucida Sans Unicode"/>
              <a:cs typeface="+mn-cs"/>
            </a:endParaRPr>
          </a:p>
        </p:txBody>
      </p:sp>
      <p:sp>
        <p:nvSpPr>
          <p:cNvPr id="7" name="Rectangle 11"/>
          <p:cNvSpPr>
            <a:spLocks noGrp="1" noChangeArrowheads="1"/>
          </p:cNvSpPr>
          <p:nvPr>
            <p:ph type="sldNum" sz="quarter" idx="12"/>
          </p:nvPr>
        </p:nvSpPr>
        <p:spPr>
          <a:ln/>
        </p:spPr>
        <p:txBody>
          <a:bodyPr/>
          <a:lstStyle>
            <a:lvl1pPr>
              <a:defRPr/>
            </a:lvl1pPr>
          </a:lstStyle>
          <a:p>
            <a:pPr>
              <a:defRPr/>
            </a:pPr>
            <a:fld id="{974661E4-908D-4C83-BF6F-C3F6C50A0415}" type="slidenum">
              <a:rPr lang="ar-SA">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7293842"/>
      </p:ext>
    </p:extLst>
  </p:cSld>
  <p:clrMapOvr>
    <a:masterClrMapping/>
  </p:clrMapOvr>
  <p:transition spd="med">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fontAlgn="auto">
              <a:spcBef>
                <a:spcPts val="0"/>
              </a:spcBef>
              <a:spcAft>
                <a:spcPts val="0"/>
              </a:spcAft>
              <a:defRPr/>
            </a:pPr>
            <a:endParaRPr lang="en-US" dirty="0">
              <a:solidFill>
                <a:prstClr val="black"/>
              </a:solidFill>
              <a:latin typeface="Lucida Sans Unicode"/>
              <a:cs typeface="+mn-cs"/>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807BC3FD-6B29-47BB-AC58-404F7B30B56B}" type="slidenum">
              <a:rPr lang="ar-SA">
                <a:solidFill>
                  <a:prstClr val="black"/>
                </a:solidFill>
              </a:rPr>
              <a:pPr>
                <a:defRPr/>
              </a:pPr>
              <a:t>‹#›</a:t>
            </a:fld>
            <a:endParaRPr lang="en-US">
              <a:solidFill>
                <a:prstClr val="black"/>
              </a:solidFill>
              <a:cs typeface="Times New Roman" pitchFamily="18" charset="0"/>
            </a:endParaRPr>
          </a:p>
        </p:txBody>
      </p:sp>
      <p:sp>
        <p:nvSpPr>
          <p:cNvPr id="7" name="Date Placeholder 9"/>
          <p:cNvSpPr>
            <a:spLocks noGrp="1"/>
          </p:cNvSpPr>
          <p:nvPr>
            <p:ph type="dt" sz="half" idx="2"/>
          </p:nvPr>
        </p:nvSpPr>
        <p:spPr>
          <a:xfrm>
            <a:off x="914400" y="6492875"/>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bg1">
                    <a:lumMod val="85000"/>
                  </a:schemeClr>
                </a:solidFill>
                <a:latin typeface="+mn-lt"/>
                <a:cs typeface="+mn-cs"/>
              </a:defRPr>
            </a:lvl1pPr>
            <a:extLst/>
          </a:lstStyle>
          <a:p>
            <a:pPr>
              <a:defRPr/>
            </a:pPr>
            <a:r>
              <a:rPr lang="en-US">
                <a:solidFill>
                  <a:prstClr val="white">
                    <a:lumMod val="85000"/>
                  </a:prstClr>
                </a:solidFill>
              </a:rPr>
              <a:t>Dr Ravari</a:t>
            </a:r>
          </a:p>
          <a:p>
            <a:pPr>
              <a:defRPr/>
            </a:pPr>
            <a:endParaRPr lang="fa-IR" dirty="0">
              <a:solidFill>
                <a:prstClr val="white">
                  <a:lumMod val="85000"/>
                </a:prstClr>
              </a:solidFill>
            </a:endParaRPr>
          </a:p>
        </p:txBody>
      </p:sp>
    </p:spTree>
    <p:extLst>
      <p:ext uri="{BB962C8B-B14F-4D97-AF65-F5344CB8AC3E}">
        <p14:creationId xmlns:p14="http://schemas.microsoft.com/office/powerpoint/2010/main" val="763429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8"/>
          <p:cNvSpPr>
            <a:spLocks noGrp="1" noChangeArrowheads="1"/>
          </p:cNvSpPr>
          <p:nvPr>
            <p:ph type="sldNum" sz="quarter" idx="10"/>
          </p:nvPr>
        </p:nvSpPr>
        <p:spPr/>
        <p:txBody>
          <a:bodyPr/>
          <a:lstStyle>
            <a:lvl1pPr>
              <a:defRPr/>
            </a:lvl1pPr>
          </a:lstStyle>
          <a:p>
            <a:pPr>
              <a:defRPr/>
            </a:pPr>
            <a:fld id="{E89D1180-0530-4979-B5F0-4F8F39D7F9E7}" type="slidenum">
              <a:rPr lang="ar-SA">
                <a:solidFill>
                  <a:prstClr val="black"/>
                </a:solidFill>
              </a:rPr>
              <a:pPr>
                <a:defRPr/>
              </a:pPr>
              <a:t>‹#›</a:t>
            </a:fld>
            <a:endParaRPr lang="en-GB">
              <a:solidFill>
                <a:prstClr val="black"/>
              </a:solidFill>
              <a:cs typeface="Times New Roman" pitchFamily="18" charset="0"/>
            </a:endParaRPr>
          </a:p>
        </p:txBody>
      </p:sp>
      <p:sp>
        <p:nvSpPr>
          <p:cNvPr id="4" name="Rectangle 219"/>
          <p:cNvSpPr>
            <a:spLocks noGrp="1" noChangeArrowheads="1"/>
          </p:cNvSpPr>
          <p:nvPr>
            <p:ph type="dt" sz="half" idx="11"/>
          </p:nvPr>
        </p:nvSpPr>
        <p:spPr>
          <a:xfrm>
            <a:off x="2981325" y="273180"/>
            <a:ext cx="3181350" cy="292100"/>
          </a:xfrm>
          <a:prstGeom prst="rect">
            <a:avLst/>
          </a:prstGeom>
        </p:spPr>
        <p:txBody>
          <a:bodyPr/>
          <a:lstStyle>
            <a:lvl1pPr>
              <a:defRPr/>
            </a:lvl1pPr>
          </a:lstStyle>
          <a:p>
            <a:pPr>
              <a:defRPr/>
            </a:pPr>
            <a:endParaRPr lang="en-GB">
              <a:solidFill>
                <a:prstClr val="white">
                  <a:lumMod val="85000"/>
                </a:prstClr>
              </a:solidFill>
            </a:endParaRPr>
          </a:p>
        </p:txBody>
      </p:sp>
    </p:spTree>
    <p:extLst>
      <p:ext uri="{BB962C8B-B14F-4D97-AF65-F5344CB8AC3E}">
        <p14:creationId xmlns:p14="http://schemas.microsoft.com/office/powerpoint/2010/main" val="1550852007"/>
      </p:ext>
    </p:extLst>
  </p:cSld>
  <p:clrMapOvr>
    <a:masterClrMapping/>
  </p:clrMapOvr>
  <p:transition spd="med">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Content Placeholder 2"/>
          <p:cNvSpPr>
            <a:spLocks noGrp="1"/>
          </p:cNvSpPr>
          <p:nvPr>
            <p:ph sz="quarter" idx="1"/>
          </p:nvPr>
        </p:nvSpPr>
        <p:spPr>
          <a:xfrm>
            <a:off x="9144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3941763"/>
            <a:ext cx="77724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xfrm>
            <a:off x="2981325" y="273180"/>
            <a:ext cx="3181350" cy="292100"/>
          </a:xfrm>
          <a:prstGeom prst="rect">
            <a:avLst/>
          </a:prstGeom>
        </p:spPr>
        <p:txBody>
          <a:bodyPr/>
          <a:lstStyle>
            <a:lvl1pPr>
              <a:defRPr/>
            </a:lvl1pPr>
          </a:lstStyle>
          <a:p>
            <a:pPr>
              <a:defRPr/>
            </a:pPr>
            <a:endParaRPr lang="en-US">
              <a:solidFill>
                <a:prstClr val="white">
                  <a:lumMod val="85000"/>
                </a:prstClr>
              </a:solidFill>
            </a:endParaRPr>
          </a:p>
        </p:txBody>
      </p:sp>
      <p:sp>
        <p:nvSpPr>
          <p:cNvPr id="7" name="Rectangle 10"/>
          <p:cNvSpPr>
            <a:spLocks noGrp="1" noChangeArrowheads="1"/>
          </p:cNvSpPr>
          <p:nvPr>
            <p:ph type="ftr" sz="quarter" idx="11"/>
          </p:nvPr>
        </p:nvSpPr>
        <p:spPr>
          <a:xfrm>
            <a:off x="1447800" y="6486525"/>
            <a:ext cx="6248400" cy="292100"/>
          </a:xfrm>
          <a:prstGeom prst="rect">
            <a:avLst/>
          </a:prstGeom>
        </p:spPr>
        <p:txBody>
          <a:bodyPr/>
          <a:lstStyle>
            <a:lvl1pPr>
              <a:defRPr/>
            </a:lvl1pPr>
          </a:lstStyle>
          <a:p>
            <a:pPr fontAlgn="auto">
              <a:spcBef>
                <a:spcPts val="0"/>
              </a:spcBef>
              <a:spcAft>
                <a:spcPts val="0"/>
              </a:spcAft>
              <a:defRPr/>
            </a:pPr>
            <a:r>
              <a:rPr lang="en-US">
                <a:solidFill>
                  <a:prstClr val="black"/>
                </a:solidFill>
                <a:latin typeface="Lucida Sans Unicode"/>
                <a:cs typeface="+mn-cs"/>
              </a:rPr>
              <a:t>Dr Ravari</a:t>
            </a:r>
          </a:p>
        </p:txBody>
      </p:sp>
      <p:sp>
        <p:nvSpPr>
          <p:cNvPr id="8" name="Rectangle 11"/>
          <p:cNvSpPr>
            <a:spLocks noGrp="1" noChangeArrowheads="1"/>
          </p:cNvSpPr>
          <p:nvPr>
            <p:ph type="sldNum" sz="quarter" idx="12"/>
          </p:nvPr>
        </p:nvSpPr>
        <p:spPr/>
        <p:txBody>
          <a:bodyPr/>
          <a:lstStyle>
            <a:lvl1pPr>
              <a:defRPr/>
            </a:lvl1pPr>
          </a:lstStyle>
          <a:p>
            <a:pPr>
              <a:defRPr/>
            </a:pPr>
            <a:fld id="{6CCC6520-ED4B-46FC-8A0E-D43CE64E89BB}" type="slidenum">
              <a:rPr lang="ar-SA">
                <a:solidFill>
                  <a:prstClr val="black"/>
                </a:solidFill>
              </a:rPr>
              <a:pPr>
                <a:defRPr/>
              </a:pPr>
              <a:t>‹#›</a:t>
            </a:fld>
            <a:endParaRPr lang="en-US">
              <a:solidFill>
                <a:prstClr val="black"/>
              </a:solidFill>
              <a:cs typeface="Times New Roman" pitchFamily="18" charset="0"/>
            </a:endParaRPr>
          </a:p>
        </p:txBody>
      </p:sp>
    </p:spTree>
    <p:extLst>
      <p:ext uri="{BB962C8B-B14F-4D97-AF65-F5344CB8AC3E}">
        <p14:creationId xmlns:p14="http://schemas.microsoft.com/office/powerpoint/2010/main" val="6429537"/>
      </p:ext>
    </p:extLst>
  </p:cSld>
  <p:clrMapOvr>
    <a:masterClrMapping/>
  </p:clrMapOvr>
  <p:transition spd="med">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cs typeface="Aria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pic>
        <p:nvPicPr>
          <p:cNvPr id="13"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49947" y="173679"/>
            <a:ext cx="1758157" cy="13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862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p:txBody>
          <a:bodyPr/>
          <a:lstStyle>
            <a:lvl1pPr>
              <a:defRPr/>
            </a:lvl1pPr>
            <a:extLst/>
          </a:lstStyle>
          <a:p>
            <a:pPr>
              <a:defRPr/>
            </a:pPr>
            <a:fld id="{979A681A-1B13-41B5-884C-C5D05421DE29}" type="datetime8">
              <a:rPr lang="fa-IR">
                <a:solidFill>
                  <a:prstClr val="black"/>
                </a:solidFill>
              </a:rPr>
              <a:pPr>
                <a:defRPr/>
              </a:pPr>
              <a:t>11 ژانويه 20</a:t>
            </a:fld>
            <a:endParaRPr lang="fa-IR" dirty="0">
              <a:solidFill>
                <a:prstClr val="black"/>
              </a:solidFill>
            </a:endParaRPr>
          </a:p>
        </p:txBody>
      </p:sp>
      <p:sp>
        <p:nvSpPr>
          <p:cNvPr id="6" name="Footer Placeholder 4"/>
          <p:cNvSpPr>
            <a:spLocks noGrp="1"/>
          </p:cNvSpPr>
          <p:nvPr>
            <p:ph type="ftr" sz="quarter" idx="11"/>
          </p:nvPr>
        </p:nvSpPr>
        <p:spPr>
          <a:xfrm>
            <a:off x="4379913" y="6408738"/>
            <a:ext cx="2351087" cy="365125"/>
          </a:xfrm>
          <a:prstGeom prst="rect">
            <a:avLst/>
          </a:prstGeom>
        </p:spPr>
        <p:txBody>
          <a:bodyPr/>
          <a:lstStyle>
            <a:lvl1pPr algn="ctr" rtl="1" fontAlgn="auto">
              <a:spcBef>
                <a:spcPts val="0"/>
              </a:spcBef>
              <a:spcAft>
                <a:spcPts val="0"/>
              </a:spcAft>
              <a:defRPr sz="1400" b="1">
                <a:latin typeface="+mn-lt"/>
                <a:cs typeface="B Yagut" pitchFamily="2" charset="-78"/>
              </a:defRPr>
            </a:lvl1pPr>
            <a:extLst/>
          </a:lstStyle>
          <a:p>
            <a:pPr>
              <a:defRPr/>
            </a:pPr>
            <a:r>
              <a:rPr lang="fa-IR">
                <a:solidFill>
                  <a:prstClr val="black"/>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1721886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D231DFCD-FB77-4DE6-B2CC-6FF203495E49}" type="datetime8">
              <a:rPr lang="fa-IR">
                <a:solidFill>
                  <a:prstClr val="white"/>
                </a:solidFill>
              </a:rPr>
              <a:pPr>
                <a:defRPr/>
              </a:pPr>
              <a:t>11 ژانويه 20</a:t>
            </a:fld>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29793149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pPr>
                <a:defRPr/>
              </a:pPr>
              <a:t>‹#›</a:t>
            </a:fld>
            <a:endParaRPr lang="fa-IR"/>
          </a:p>
        </p:txBody>
      </p:sp>
    </p:spTree>
    <p:extLst>
      <p:ext uri="{BB962C8B-B14F-4D97-AF65-F5344CB8AC3E}">
        <p14:creationId xmlns:p14="http://schemas.microsoft.com/office/powerpoint/2010/main" val="175356641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6DE59C7B-E2AB-4541-BAEF-8BAB74F8E652}" type="datetime8">
              <a:rPr lang="fa-IR">
                <a:solidFill>
                  <a:prstClr val="white"/>
                </a:solidFill>
              </a:rPr>
              <a:pPr>
                <a:defRPr/>
              </a:pPr>
              <a:t>11 ژانويه 20</a:t>
            </a:fld>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64175331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0840D4AA-27D4-41C4-BFB2-16A2F1B8E079}" type="datetime8">
              <a:rPr lang="fa-IR">
                <a:solidFill>
                  <a:prstClr val="black"/>
                </a:solidFill>
              </a:rPr>
              <a:pPr>
                <a:defRPr/>
              </a:pPr>
              <a:t>11 ژانويه 20</a:t>
            </a:fld>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75364457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2085E94A-5A99-4FEC-B3DB-79BC6CD116B4}" type="datetime8">
              <a:rPr lang="fa-IR">
                <a:solidFill>
                  <a:prstClr val="white"/>
                </a:solidFill>
              </a:rPr>
              <a:pPr>
                <a:defRPr/>
              </a:pPr>
              <a:t>11 ژانويه 20</a:t>
            </a:fld>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527600082"/>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360FB47D-9166-4B36-BCF5-21BF2D92A47E}" type="datetime8">
              <a:rPr lang="fa-IR">
                <a:solidFill>
                  <a:prstClr val="black"/>
                </a:solidFill>
              </a:rPr>
              <a:pPr>
                <a:defRPr/>
              </a:pPr>
              <a:t>11 ژانويه 20</a:t>
            </a:fld>
            <a:endParaRPr lang="fa-IR">
              <a:solidFill>
                <a:prstClr val="black"/>
              </a:solidFill>
            </a:endParaRPr>
          </a:p>
        </p:txBody>
      </p:sp>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738679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903E9E74-05A3-4366-A7D0-1E7D00D7C979}" type="datetime8">
              <a:rPr lang="fa-IR">
                <a:solidFill>
                  <a:prstClr val="black"/>
                </a:solidFill>
              </a:rPr>
              <a:pPr>
                <a:defRPr/>
              </a:pPr>
              <a:t>11 ژانويه 20</a:t>
            </a:fld>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53816902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cs typeface="Aria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9CBFC792-2CB2-4E05-9C4E-006BCEE2C476}" type="datetime8">
              <a:rPr lang="fa-IR">
                <a:solidFill>
                  <a:prstClr val="white"/>
                </a:solidFill>
              </a:rPr>
              <a:pPr>
                <a:defRPr/>
              </a:pPr>
              <a:t>11 ژانويه 20</a:t>
            </a:fld>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r>
              <a:rPr lang="fa-IR">
                <a:solidFill>
                  <a:prstClr val="white"/>
                </a:solidFill>
              </a:rPr>
              <a:t>معاونت بهداشت</a:t>
            </a: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03496081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fld id="{D4322227-A2C0-497B-978A-3B850B4BB6DA}" type="datetime8">
              <a:rPr lang="fa-IR">
                <a:solidFill>
                  <a:prstClr val="black"/>
                </a:solidFill>
              </a:rPr>
              <a:pPr>
                <a:defRPr/>
              </a:pPr>
              <a:t>11 ژانويه 20</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708372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fld id="{8099146C-F68F-4ECB-8711-0F2E60761E41}" type="datetime8">
              <a:rPr lang="fa-IR">
                <a:solidFill>
                  <a:prstClr val="black"/>
                </a:solidFill>
              </a:rPr>
              <a:pPr>
                <a:defRPr/>
              </a:pPr>
              <a:t>11 ژانويه 20</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688897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4"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332656"/>
            <a:ext cx="1758157" cy="13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862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343372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pPr>
                <a:defRPr/>
              </a:pPr>
              <a:t>‹#›</a:t>
            </a:fld>
            <a:endParaRPr lang="fa-IR"/>
          </a:p>
        </p:txBody>
      </p:sp>
    </p:spTree>
    <p:extLst>
      <p:ext uri="{BB962C8B-B14F-4D97-AF65-F5344CB8AC3E}">
        <p14:creationId xmlns:p14="http://schemas.microsoft.com/office/powerpoint/2010/main" val="358021075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45552859"/>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27669448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33909746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979332380"/>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96955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9912611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16642361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239725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004711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4"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332656"/>
            <a:ext cx="1758157" cy="13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32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pPr>
                <a:defRPr/>
              </a:pPr>
              <a:t>‹#›</a:t>
            </a:fld>
            <a:endParaRPr lang="fa-IR"/>
          </a:p>
        </p:txBody>
      </p:sp>
    </p:spTree>
    <p:extLst>
      <p:ext uri="{BB962C8B-B14F-4D97-AF65-F5344CB8AC3E}">
        <p14:creationId xmlns:p14="http://schemas.microsoft.com/office/powerpoint/2010/main" val="405593748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3648764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535014616"/>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633525736"/>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29502693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192199807"/>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500764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19846025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316786062"/>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2163090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503185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pPr>
                <a:defRPr/>
              </a:pPr>
              <a:t>‹#›</a:t>
            </a:fld>
            <a:endParaRPr lang="fa-IR"/>
          </a:p>
        </p:txBody>
      </p:sp>
    </p:spTree>
    <p:extLst>
      <p:ext uri="{BB962C8B-B14F-4D97-AF65-F5344CB8AC3E}">
        <p14:creationId xmlns:p14="http://schemas.microsoft.com/office/powerpoint/2010/main" val="1618778900"/>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4"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332656"/>
            <a:ext cx="1758157" cy="13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3294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3648764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535014616"/>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633525736"/>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295026930"/>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192199807"/>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5007649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198460252"/>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316786062"/>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216309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pPr>
                <a:defRPr/>
              </a:pPr>
              <a:t>‹#›</a:t>
            </a:fld>
            <a:endParaRPr lang="fa-IR"/>
          </a:p>
        </p:txBody>
      </p:sp>
    </p:spTree>
    <p:extLst>
      <p:ext uri="{BB962C8B-B14F-4D97-AF65-F5344CB8AC3E}">
        <p14:creationId xmlns:p14="http://schemas.microsoft.com/office/powerpoint/2010/main" val="33654697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5031853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4"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332656"/>
            <a:ext cx="1758157" cy="13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3294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3648764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535014616"/>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633525736"/>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295026930"/>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192199807"/>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5007649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198460252"/>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31678606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pPr>
                <a:defRPr/>
              </a:pPr>
              <a:t>‹#›</a:t>
            </a:fld>
            <a:endParaRPr lang="fa-IR"/>
          </a:p>
        </p:txBody>
      </p:sp>
    </p:spTree>
    <p:extLst>
      <p:ext uri="{BB962C8B-B14F-4D97-AF65-F5344CB8AC3E}">
        <p14:creationId xmlns:p14="http://schemas.microsoft.com/office/powerpoint/2010/main" val="35650099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2163090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5031853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4"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332656"/>
            <a:ext cx="1758157" cy="13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7778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35069450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574036008"/>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246570288"/>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20771818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943516346"/>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0331075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1539423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latin typeface="+mn-lt"/>
              <a:cs typeface="+mn-cs"/>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pPr>
                <a:defRPr/>
              </a:pPr>
              <a:t>‹#›</a:t>
            </a:fld>
            <a:endParaRPr lang="fa-IR"/>
          </a:p>
        </p:txBody>
      </p:sp>
    </p:spTree>
    <p:extLst>
      <p:ext uri="{BB962C8B-B14F-4D97-AF65-F5344CB8AC3E}">
        <p14:creationId xmlns:p14="http://schemas.microsoft.com/office/powerpoint/2010/main" val="4081953842"/>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white"/>
              </a:solidFill>
              <a:latin typeface="Lucida Sans Unicode"/>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3814511129"/>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prstClr val="black"/>
                </a:solidFill>
              </a:rPr>
              <a:t>Dr Ravari</a:t>
            </a:r>
            <a:endParaRPr lang="fa-IR" dirty="0">
              <a:solidFill>
                <a:prstClr val="black"/>
              </a:solidFill>
            </a:endParaRPr>
          </a:p>
        </p:txBody>
      </p:sp>
    </p:spTree>
    <p:extLst>
      <p:ext uri="{BB962C8B-B14F-4D97-AF65-F5344CB8AC3E}">
        <p14:creationId xmlns:p14="http://schemas.microsoft.com/office/powerpoint/2010/main" val="38250950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41980680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3" name="Footer Placeholder 4"/>
          <p:cNvSpPr>
            <a:spLocks noGrp="1"/>
          </p:cNvSpPr>
          <p:nvPr>
            <p:ph type="ftr" sz="quarter" idx="11"/>
          </p:nvPr>
        </p:nvSpPr>
        <p:spPr>
          <a:xfrm>
            <a:off x="-83343" y="654516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pic>
        <p:nvPicPr>
          <p:cNvPr id="14" name="Picture 2" descr="G:\Untitled-1%20copy.gif"/>
          <p:cNvPicPr>
            <a:picLocks noChangeAspect="1" noChangeArrowheads="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332656"/>
            <a:ext cx="1758157" cy="13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8455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a:t>Click to edit Master title style</a:t>
            </a:r>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solidFill>
                <a:prstClr val="black"/>
              </a:solidFill>
            </a:endParaRPr>
          </a:p>
        </p:txBody>
      </p:sp>
      <p:sp>
        <p:nvSpPr>
          <p:cNvPr id="6" name="Footer Placeholder 4"/>
          <p:cNvSpPr>
            <a:spLocks noGrp="1"/>
          </p:cNvSpPr>
          <p:nvPr>
            <p:ph type="ftr" sz="quarter" idx="11"/>
          </p:nvPr>
        </p:nvSpPr>
        <p:spPr>
          <a:xfrm>
            <a:off x="467544" y="6597352"/>
            <a:ext cx="1775023" cy="340222"/>
          </a:xfrm>
          <a:prstGeom prst="rect">
            <a:avLst/>
          </a:prstGeom>
        </p:spPr>
        <p:txBody>
          <a:bodyPr/>
          <a:lstStyle>
            <a:lvl1pPr algn="ctr" rtl="1" fontAlgn="auto">
              <a:spcBef>
                <a:spcPts val="0"/>
              </a:spcBef>
              <a:spcAft>
                <a:spcPts val="0"/>
              </a:spcAft>
              <a:defRPr sz="1100" b="1">
                <a:solidFill>
                  <a:schemeClr val="tx2">
                    <a:lumMod val="20000"/>
                    <a:lumOff val="80000"/>
                  </a:schemeClr>
                </a:solidFill>
                <a:effectLst>
                  <a:outerShdw blurRad="38100" dist="38100" dir="2700000" algn="tl">
                    <a:srgbClr val="000000">
                      <a:alpha val="43137"/>
                    </a:srgbClr>
                  </a:outerShdw>
                </a:effectLst>
                <a:latin typeface="+mn-lt"/>
                <a:cs typeface="B Yagut" pitchFamily="2" charset="-78"/>
              </a:defRPr>
            </a:lvl1pPr>
            <a:extLst/>
          </a:lstStyle>
          <a:p>
            <a:pPr>
              <a:defRPr/>
            </a:pPr>
            <a:r>
              <a:rPr lang="en-US" dirty="0" err="1">
                <a:solidFill>
                  <a:srgbClr val="676A55">
                    <a:lumMod val="20000"/>
                    <a:lumOff val="80000"/>
                  </a:srgbClr>
                </a:solidFill>
              </a:rPr>
              <a:t>Dr</a:t>
            </a:r>
            <a:r>
              <a:rPr lang="en-US" dirty="0">
                <a:solidFill>
                  <a:srgbClr val="676A55">
                    <a:lumMod val="20000"/>
                    <a:lumOff val="80000"/>
                  </a:srgbClr>
                </a:solidFill>
              </a:rPr>
              <a:t> </a:t>
            </a:r>
            <a:r>
              <a:rPr lang="en-US" dirty="0" err="1">
                <a:solidFill>
                  <a:srgbClr val="676A55">
                    <a:lumMod val="20000"/>
                    <a:lumOff val="80000"/>
                  </a:srgbClr>
                </a:solidFill>
              </a:rPr>
              <a:t>Ravari</a:t>
            </a:r>
            <a:endParaRPr lang="fa-IR" dirty="0">
              <a:solidFill>
                <a:srgbClr val="676A55">
                  <a:lumMod val="20000"/>
                  <a:lumOff val="8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5418979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983090414"/>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212287770"/>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59203398"/>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415412862"/>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solidFill>
                <a:prstClr val="black"/>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355257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2.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3.pn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image" Target="../media/image1.jpeg" /></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 /><Relationship Id="rId13" Type="http://schemas.openxmlformats.org/officeDocument/2006/relationships/image" Target="../media/image2.png" /><Relationship Id="rId3" Type="http://schemas.openxmlformats.org/officeDocument/2006/relationships/slideLayout" Target="../slideLayouts/slideLayout106.xml" /><Relationship Id="rId7" Type="http://schemas.openxmlformats.org/officeDocument/2006/relationships/slideLayout" Target="../slideLayouts/slideLayout110.xml" /><Relationship Id="rId12" Type="http://schemas.openxmlformats.org/officeDocument/2006/relationships/theme" Target="../theme/theme10.xml" /><Relationship Id="rId2" Type="http://schemas.openxmlformats.org/officeDocument/2006/relationships/slideLayout" Target="../slideLayouts/slideLayout105.xml" /><Relationship Id="rId1" Type="http://schemas.openxmlformats.org/officeDocument/2006/relationships/slideLayout" Target="../slideLayouts/slideLayout104.xml" /><Relationship Id="rId6" Type="http://schemas.openxmlformats.org/officeDocument/2006/relationships/slideLayout" Target="../slideLayouts/slideLayout109.xml" /><Relationship Id="rId11" Type="http://schemas.openxmlformats.org/officeDocument/2006/relationships/slideLayout" Target="../slideLayouts/slideLayout114.xml" /><Relationship Id="rId5" Type="http://schemas.openxmlformats.org/officeDocument/2006/relationships/slideLayout" Target="../slideLayouts/slideLayout108.xml" /><Relationship Id="rId15" Type="http://schemas.openxmlformats.org/officeDocument/2006/relationships/image" Target="../media/image3.png" /><Relationship Id="rId10" Type="http://schemas.openxmlformats.org/officeDocument/2006/relationships/slideLayout" Target="../slideLayouts/slideLayout113.xml" /><Relationship Id="rId4" Type="http://schemas.openxmlformats.org/officeDocument/2006/relationships/slideLayout" Target="../slideLayouts/slideLayout107.xml" /><Relationship Id="rId9" Type="http://schemas.openxmlformats.org/officeDocument/2006/relationships/slideLayout" Target="../slideLayouts/slideLayout112.xml" /><Relationship Id="rId14" Type="http://schemas.openxmlformats.org/officeDocument/2006/relationships/image" Target="../media/image1.jpeg" /></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 /><Relationship Id="rId13" Type="http://schemas.openxmlformats.org/officeDocument/2006/relationships/image" Target="../media/image2.png" /><Relationship Id="rId3" Type="http://schemas.openxmlformats.org/officeDocument/2006/relationships/slideLayout" Target="../slideLayouts/slideLayout117.xml" /><Relationship Id="rId7" Type="http://schemas.openxmlformats.org/officeDocument/2006/relationships/slideLayout" Target="../slideLayouts/slideLayout121.xml" /><Relationship Id="rId12" Type="http://schemas.openxmlformats.org/officeDocument/2006/relationships/theme" Target="../theme/theme11.xml" /><Relationship Id="rId2" Type="http://schemas.openxmlformats.org/officeDocument/2006/relationships/slideLayout" Target="../slideLayouts/slideLayout116.xml" /><Relationship Id="rId1" Type="http://schemas.openxmlformats.org/officeDocument/2006/relationships/slideLayout" Target="../slideLayouts/slideLayout115.xml" /><Relationship Id="rId6" Type="http://schemas.openxmlformats.org/officeDocument/2006/relationships/slideLayout" Target="../slideLayouts/slideLayout120.xml" /><Relationship Id="rId11" Type="http://schemas.openxmlformats.org/officeDocument/2006/relationships/slideLayout" Target="../slideLayouts/slideLayout125.xml" /><Relationship Id="rId5" Type="http://schemas.openxmlformats.org/officeDocument/2006/relationships/slideLayout" Target="../slideLayouts/slideLayout119.xml" /><Relationship Id="rId15" Type="http://schemas.openxmlformats.org/officeDocument/2006/relationships/image" Target="../media/image3.png" /><Relationship Id="rId10" Type="http://schemas.openxmlformats.org/officeDocument/2006/relationships/slideLayout" Target="../slideLayouts/slideLayout124.xml" /><Relationship Id="rId4" Type="http://schemas.openxmlformats.org/officeDocument/2006/relationships/slideLayout" Target="../slideLayouts/slideLayout118.xml" /><Relationship Id="rId9" Type="http://schemas.openxmlformats.org/officeDocument/2006/relationships/slideLayout" Target="../slideLayouts/slideLayout123.xml" /><Relationship Id="rId14" Type="http://schemas.openxmlformats.org/officeDocument/2006/relationships/image" Target="../media/image1.jpeg"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slideLayout" Target="../slideLayouts/slideLayout24.xml" /><Relationship Id="rId18" Type="http://schemas.openxmlformats.org/officeDocument/2006/relationships/image" Target="../media/image1.jpeg"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17" Type="http://schemas.openxmlformats.org/officeDocument/2006/relationships/image" Target="../media/image2.png" /><Relationship Id="rId2" Type="http://schemas.openxmlformats.org/officeDocument/2006/relationships/slideLayout" Target="../slideLayouts/slideLayout13.xml" /><Relationship Id="rId16" Type="http://schemas.openxmlformats.org/officeDocument/2006/relationships/theme" Target="../theme/theme2.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5" Type="http://schemas.openxmlformats.org/officeDocument/2006/relationships/slideLayout" Target="../slideLayouts/slideLayout26.xml" /><Relationship Id="rId10" Type="http://schemas.openxmlformats.org/officeDocument/2006/relationships/slideLayout" Target="../slideLayouts/slideLayout21.xml" /><Relationship Id="rId19" Type="http://schemas.openxmlformats.org/officeDocument/2006/relationships/image" Target="../media/image3.png"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openxmlformats.org/officeDocument/2006/relationships/slideLayout" Target="../slideLayouts/slideLayout25.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 /><Relationship Id="rId13" Type="http://schemas.openxmlformats.org/officeDocument/2006/relationships/image" Target="../media/image2.png" /><Relationship Id="rId3" Type="http://schemas.openxmlformats.org/officeDocument/2006/relationships/slideLayout" Target="../slideLayouts/slideLayout29.xml" /><Relationship Id="rId7" Type="http://schemas.openxmlformats.org/officeDocument/2006/relationships/slideLayout" Target="../slideLayouts/slideLayout33.xml" /><Relationship Id="rId12" Type="http://schemas.openxmlformats.org/officeDocument/2006/relationships/theme" Target="../theme/theme3.xml" /><Relationship Id="rId2" Type="http://schemas.openxmlformats.org/officeDocument/2006/relationships/slideLayout" Target="../slideLayouts/slideLayout28.xml" /><Relationship Id="rId1" Type="http://schemas.openxmlformats.org/officeDocument/2006/relationships/slideLayout" Target="../slideLayouts/slideLayout27.xml" /><Relationship Id="rId6" Type="http://schemas.openxmlformats.org/officeDocument/2006/relationships/slideLayout" Target="../slideLayouts/slideLayout32.xml" /><Relationship Id="rId11" Type="http://schemas.openxmlformats.org/officeDocument/2006/relationships/slideLayout" Target="../slideLayouts/slideLayout37.xml" /><Relationship Id="rId5" Type="http://schemas.openxmlformats.org/officeDocument/2006/relationships/slideLayout" Target="../slideLayouts/slideLayout31.xml" /><Relationship Id="rId15" Type="http://schemas.openxmlformats.org/officeDocument/2006/relationships/image" Target="../media/image3.png" /><Relationship Id="rId10" Type="http://schemas.openxmlformats.org/officeDocument/2006/relationships/slideLayout" Target="../slideLayouts/slideLayout36.xml" /><Relationship Id="rId4" Type="http://schemas.openxmlformats.org/officeDocument/2006/relationships/slideLayout" Target="../slideLayouts/slideLayout30.xml" /><Relationship Id="rId9" Type="http://schemas.openxmlformats.org/officeDocument/2006/relationships/slideLayout" Target="../slideLayouts/slideLayout35.xml" /><Relationship Id="rId14" Type="http://schemas.openxmlformats.org/officeDocument/2006/relationships/image" Target="../media/image1.jpeg"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 /><Relationship Id="rId13" Type="http://schemas.openxmlformats.org/officeDocument/2006/relationships/image" Target="../media/image2.png" /><Relationship Id="rId3" Type="http://schemas.openxmlformats.org/officeDocument/2006/relationships/slideLayout" Target="../slideLayouts/slideLayout40.xml" /><Relationship Id="rId7" Type="http://schemas.openxmlformats.org/officeDocument/2006/relationships/slideLayout" Target="../slideLayouts/slideLayout44.xml" /><Relationship Id="rId12" Type="http://schemas.openxmlformats.org/officeDocument/2006/relationships/theme" Target="../theme/theme4.xml" /><Relationship Id="rId2" Type="http://schemas.openxmlformats.org/officeDocument/2006/relationships/slideLayout" Target="../slideLayouts/slideLayout39.xml" /><Relationship Id="rId1" Type="http://schemas.openxmlformats.org/officeDocument/2006/relationships/slideLayout" Target="../slideLayouts/slideLayout38.xml" /><Relationship Id="rId6" Type="http://schemas.openxmlformats.org/officeDocument/2006/relationships/slideLayout" Target="../slideLayouts/slideLayout43.xml" /><Relationship Id="rId11" Type="http://schemas.openxmlformats.org/officeDocument/2006/relationships/slideLayout" Target="../slideLayouts/slideLayout48.xml" /><Relationship Id="rId5" Type="http://schemas.openxmlformats.org/officeDocument/2006/relationships/slideLayout" Target="../slideLayouts/slideLayout42.xml" /><Relationship Id="rId15" Type="http://schemas.openxmlformats.org/officeDocument/2006/relationships/image" Target="../media/image3.png" /><Relationship Id="rId10" Type="http://schemas.openxmlformats.org/officeDocument/2006/relationships/slideLayout" Target="../slideLayouts/slideLayout47.xml" /><Relationship Id="rId4" Type="http://schemas.openxmlformats.org/officeDocument/2006/relationships/slideLayout" Target="../slideLayouts/slideLayout41.xml" /><Relationship Id="rId9" Type="http://schemas.openxmlformats.org/officeDocument/2006/relationships/slideLayout" Target="../slideLayouts/slideLayout46.xml" /><Relationship Id="rId14" Type="http://schemas.openxmlformats.org/officeDocument/2006/relationships/image" Target="../media/image1.jpeg"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 /><Relationship Id="rId13" Type="http://schemas.openxmlformats.org/officeDocument/2006/relationships/image" Target="../media/image2.png" /><Relationship Id="rId3" Type="http://schemas.openxmlformats.org/officeDocument/2006/relationships/slideLayout" Target="../slideLayouts/slideLayout51.xml" /><Relationship Id="rId7" Type="http://schemas.openxmlformats.org/officeDocument/2006/relationships/slideLayout" Target="../slideLayouts/slideLayout55.xml" /><Relationship Id="rId12" Type="http://schemas.openxmlformats.org/officeDocument/2006/relationships/theme" Target="../theme/theme5.xml" /><Relationship Id="rId2" Type="http://schemas.openxmlformats.org/officeDocument/2006/relationships/slideLayout" Target="../slideLayouts/slideLayout50.xml" /><Relationship Id="rId1" Type="http://schemas.openxmlformats.org/officeDocument/2006/relationships/slideLayout" Target="../slideLayouts/slideLayout49.xml" /><Relationship Id="rId6" Type="http://schemas.openxmlformats.org/officeDocument/2006/relationships/slideLayout" Target="../slideLayouts/slideLayout54.xml" /><Relationship Id="rId11" Type="http://schemas.openxmlformats.org/officeDocument/2006/relationships/slideLayout" Target="../slideLayouts/slideLayout59.xml" /><Relationship Id="rId5" Type="http://schemas.openxmlformats.org/officeDocument/2006/relationships/slideLayout" Target="../slideLayouts/slideLayout53.xml" /><Relationship Id="rId15" Type="http://schemas.openxmlformats.org/officeDocument/2006/relationships/image" Target="../media/image3.png" /><Relationship Id="rId10" Type="http://schemas.openxmlformats.org/officeDocument/2006/relationships/slideLayout" Target="../slideLayouts/slideLayout58.xml" /><Relationship Id="rId4" Type="http://schemas.openxmlformats.org/officeDocument/2006/relationships/slideLayout" Target="../slideLayouts/slideLayout52.xml" /><Relationship Id="rId9" Type="http://schemas.openxmlformats.org/officeDocument/2006/relationships/slideLayout" Target="../slideLayouts/slideLayout57.xml" /><Relationship Id="rId14" Type="http://schemas.openxmlformats.org/officeDocument/2006/relationships/image" Target="../media/image1.jpeg"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 /><Relationship Id="rId13" Type="http://schemas.openxmlformats.org/officeDocument/2006/relationships/image" Target="../media/image2.png" /><Relationship Id="rId3" Type="http://schemas.openxmlformats.org/officeDocument/2006/relationships/slideLayout" Target="../slideLayouts/slideLayout62.xml" /><Relationship Id="rId7" Type="http://schemas.openxmlformats.org/officeDocument/2006/relationships/slideLayout" Target="../slideLayouts/slideLayout66.xml" /><Relationship Id="rId12" Type="http://schemas.openxmlformats.org/officeDocument/2006/relationships/theme" Target="../theme/theme6.xml" /><Relationship Id="rId2" Type="http://schemas.openxmlformats.org/officeDocument/2006/relationships/slideLayout" Target="../slideLayouts/slideLayout61.xml" /><Relationship Id="rId1" Type="http://schemas.openxmlformats.org/officeDocument/2006/relationships/slideLayout" Target="../slideLayouts/slideLayout60.xml" /><Relationship Id="rId6" Type="http://schemas.openxmlformats.org/officeDocument/2006/relationships/slideLayout" Target="../slideLayouts/slideLayout65.xml" /><Relationship Id="rId11" Type="http://schemas.openxmlformats.org/officeDocument/2006/relationships/slideLayout" Target="../slideLayouts/slideLayout70.xml" /><Relationship Id="rId5" Type="http://schemas.openxmlformats.org/officeDocument/2006/relationships/slideLayout" Target="../slideLayouts/slideLayout64.xml" /><Relationship Id="rId15" Type="http://schemas.openxmlformats.org/officeDocument/2006/relationships/image" Target="../media/image3.png" /><Relationship Id="rId10" Type="http://schemas.openxmlformats.org/officeDocument/2006/relationships/slideLayout" Target="../slideLayouts/slideLayout69.xml" /><Relationship Id="rId4" Type="http://schemas.openxmlformats.org/officeDocument/2006/relationships/slideLayout" Target="../slideLayouts/slideLayout63.xml" /><Relationship Id="rId9" Type="http://schemas.openxmlformats.org/officeDocument/2006/relationships/slideLayout" Target="../slideLayouts/slideLayout68.xml" /><Relationship Id="rId14" Type="http://schemas.openxmlformats.org/officeDocument/2006/relationships/image" Target="../media/image1.jpeg"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 /><Relationship Id="rId13" Type="http://schemas.openxmlformats.org/officeDocument/2006/relationships/image" Target="../media/image2.png" /><Relationship Id="rId3" Type="http://schemas.openxmlformats.org/officeDocument/2006/relationships/slideLayout" Target="../slideLayouts/slideLayout73.xml" /><Relationship Id="rId7" Type="http://schemas.openxmlformats.org/officeDocument/2006/relationships/slideLayout" Target="../slideLayouts/slideLayout77.xml" /><Relationship Id="rId12" Type="http://schemas.openxmlformats.org/officeDocument/2006/relationships/theme" Target="../theme/theme7.xml" /><Relationship Id="rId2" Type="http://schemas.openxmlformats.org/officeDocument/2006/relationships/slideLayout" Target="../slideLayouts/slideLayout72.xml" /><Relationship Id="rId1" Type="http://schemas.openxmlformats.org/officeDocument/2006/relationships/slideLayout" Target="../slideLayouts/slideLayout71.xml" /><Relationship Id="rId6" Type="http://schemas.openxmlformats.org/officeDocument/2006/relationships/slideLayout" Target="../slideLayouts/slideLayout76.xml" /><Relationship Id="rId11" Type="http://schemas.openxmlformats.org/officeDocument/2006/relationships/slideLayout" Target="../slideLayouts/slideLayout81.xml" /><Relationship Id="rId5" Type="http://schemas.openxmlformats.org/officeDocument/2006/relationships/slideLayout" Target="../slideLayouts/slideLayout75.xml" /><Relationship Id="rId15" Type="http://schemas.openxmlformats.org/officeDocument/2006/relationships/image" Target="../media/image3.png" /><Relationship Id="rId10" Type="http://schemas.openxmlformats.org/officeDocument/2006/relationships/slideLayout" Target="../slideLayouts/slideLayout80.xml" /><Relationship Id="rId4" Type="http://schemas.openxmlformats.org/officeDocument/2006/relationships/slideLayout" Target="../slideLayouts/slideLayout74.xml" /><Relationship Id="rId9" Type="http://schemas.openxmlformats.org/officeDocument/2006/relationships/slideLayout" Target="../slideLayouts/slideLayout79.xml" /><Relationship Id="rId14" Type="http://schemas.openxmlformats.org/officeDocument/2006/relationships/image" Target="../media/image1.jpeg"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 /><Relationship Id="rId13" Type="http://schemas.openxmlformats.org/officeDocument/2006/relationships/image" Target="../media/image2.png" /><Relationship Id="rId3" Type="http://schemas.openxmlformats.org/officeDocument/2006/relationships/slideLayout" Target="../slideLayouts/slideLayout84.xml" /><Relationship Id="rId7" Type="http://schemas.openxmlformats.org/officeDocument/2006/relationships/slideLayout" Target="../slideLayouts/slideLayout88.xml" /><Relationship Id="rId12" Type="http://schemas.openxmlformats.org/officeDocument/2006/relationships/theme" Target="../theme/theme8.xml" /><Relationship Id="rId2" Type="http://schemas.openxmlformats.org/officeDocument/2006/relationships/slideLayout" Target="../slideLayouts/slideLayout83.xml" /><Relationship Id="rId1" Type="http://schemas.openxmlformats.org/officeDocument/2006/relationships/slideLayout" Target="../slideLayouts/slideLayout82.xml" /><Relationship Id="rId6" Type="http://schemas.openxmlformats.org/officeDocument/2006/relationships/slideLayout" Target="../slideLayouts/slideLayout87.xml" /><Relationship Id="rId11" Type="http://schemas.openxmlformats.org/officeDocument/2006/relationships/slideLayout" Target="../slideLayouts/slideLayout92.xml" /><Relationship Id="rId5" Type="http://schemas.openxmlformats.org/officeDocument/2006/relationships/slideLayout" Target="../slideLayouts/slideLayout86.xml" /><Relationship Id="rId15" Type="http://schemas.openxmlformats.org/officeDocument/2006/relationships/image" Target="../media/image3.png" /><Relationship Id="rId10" Type="http://schemas.openxmlformats.org/officeDocument/2006/relationships/slideLayout" Target="../slideLayouts/slideLayout91.xml" /><Relationship Id="rId4" Type="http://schemas.openxmlformats.org/officeDocument/2006/relationships/slideLayout" Target="../slideLayouts/slideLayout85.xml" /><Relationship Id="rId9" Type="http://schemas.openxmlformats.org/officeDocument/2006/relationships/slideLayout" Target="../slideLayouts/slideLayout90.xml" /><Relationship Id="rId14" Type="http://schemas.openxmlformats.org/officeDocument/2006/relationships/image" Target="../media/image1.jpeg"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 /><Relationship Id="rId13" Type="http://schemas.openxmlformats.org/officeDocument/2006/relationships/image" Target="../media/image2.png" /><Relationship Id="rId3" Type="http://schemas.openxmlformats.org/officeDocument/2006/relationships/slideLayout" Target="../slideLayouts/slideLayout95.xml" /><Relationship Id="rId7" Type="http://schemas.openxmlformats.org/officeDocument/2006/relationships/slideLayout" Target="../slideLayouts/slideLayout99.xml" /><Relationship Id="rId12" Type="http://schemas.openxmlformats.org/officeDocument/2006/relationships/theme" Target="../theme/theme9.xml" /><Relationship Id="rId2" Type="http://schemas.openxmlformats.org/officeDocument/2006/relationships/slideLayout" Target="../slideLayouts/slideLayout94.xml" /><Relationship Id="rId1" Type="http://schemas.openxmlformats.org/officeDocument/2006/relationships/slideLayout" Target="../slideLayouts/slideLayout93.xml" /><Relationship Id="rId6" Type="http://schemas.openxmlformats.org/officeDocument/2006/relationships/slideLayout" Target="../slideLayouts/slideLayout98.xml" /><Relationship Id="rId11" Type="http://schemas.openxmlformats.org/officeDocument/2006/relationships/slideLayout" Target="../slideLayouts/slideLayout103.xml" /><Relationship Id="rId5" Type="http://schemas.openxmlformats.org/officeDocument/2006/relationships/slideLayout" Target="../slideLayouts/slideLayout97.xml" /><Relationship Id="rId15" Type="http://schemas.openxmlformats.org/officeDocument/2006/relationships/image" Target="../media/image3.png" /><Relationship Id="rId10" Type="http://schemas.openxmlformats.org/officeDocument/2006/relationships/slideLayout" Target="../slideLayouts/slideLayout102.xml" /><Relationship Id="rId4" Type="http://schemas.openxmlformats.org/officeDocument/2006/relationships/slideLayout" Target="../slideLayouts/slideLayout96.xml" /><Relationship Id="rId9" Type="http://schemas.openxmlformats.org/officeDocument/2006/relationships/slideLayout" Target="../slideLayouts/slideLayout101.xml" /><Relationship Id="rId14" Type="http://schemas.openxmlformats.org/officeDocument/2006/relationships/image" Target="../media/image1.jpe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latin typeface="+mn-lt"/>
              <a:cs typeface="+mn-cs"/>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pPr>
                <a:defRPr/>
              </a:pPr>
              <a:t>‹#›</a:t>
            </a:fld>
            <a:endParaRPr lang="fa-I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t>Dr Ravari</a:t>
            </a:r>
            <a:endParaRPr lang="fa-IR" dirty="0"/>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t>Dr Ravari</a:t>
            </a:r>
            <a:endParaRPr lang="fa-IR" dirty="0"/>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4265716466"/>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1351140661"/>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7"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cs typeface="Arial"/>
            </a:endParaRPr>
          </a:p>
        </p:txBody>
      </p:sp>
      <p:sp>
        <p:nvSpPr>
          <p:cNvPr id="14" name="Right Triangle 13"/>
          <p:cNvSpPr>
            <a:spLocks/>
          </p:cNvSpPr>
          <p:nvPr/>
        </p:nvSpPr>
        <p:spPr bwMode="auto">
          <a:xfrm>
            <a:off x="-6042" y="5784850"/>
            <a:ext cx="3402314" cy="1080868"/>
          </a:xfrm>
          <a:prstGeom prst="rtTriangle">
            <a:avLst/>
          </a:prstGeom>
          <a:blipFill>
            <a:blip r:embed="rId18"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9"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9"/>
          <p:cNvSpPr>
            <a:spLocks noGrp="1"/>
          </p:cNvSpPr>
          <p:nvPr>
            <p:ph type="dt" sz="half" idx="2"/>
          </p:nvPr>
        </p:nvSpPr>
        <p:spPr>
          <a:xfrm>
            <a:off x="887412" y="6623050"/>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bg1">
                    <a:lumMod val="85000"/>
                  </a:schemeClr>
                </a:solidFill>
                <a:latin typeface="+mn-lt"/>
                <a:cs typeface="+mn-cs"/>
              </a:defRPr>
            </a:lvl1pPr>
            <a:extLst/>
          </a:lstStyle>
          <a:p>
            <a:pPr>
              <a:defRPr/>
            </a:pPr>
            <a:r>
              <a:rPr lang="en-US">
                <a:solidFill>
                  <a:prstClr val="white">
                    <a:lumMod val="85000"/>
                  </a:prstClr>
                </a:solidFill>
              </a:rPr>
              <a:t>Dr Ravari</a:t>
            </a:r>
          </a:p>
          <a:p>
            <a:pPr>
              <a:defRPr/>
            </a:pPr>
            <a:endParaRPr lang="fa-IR" dirty="0">
              <a:solidFill>
                <a:prstClr val="white">
                  <a:lumMod val="85000"/>
                </a:prstClr>
              </a:solidFill>
            </a:endParaRPr>
          </a:p>
        </p:txBody>
      </p:sp>
    </p:spTree>
    <p:extLst>
      <p:ext uri="{BB962C8B-B14F-4D97-AF65-F5344CB8AC3E}">
        <p14:creationId xmlns:p14="http://schemas.microsoft.com/office/powerpoint/2010/main" val="122423385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Lst>
  <p:hf sldNum="0"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cs typeface="Aria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fld id="{BD5BEAAF-77F3-4B9E-83D4-7AFADA4381AE}" type="datetime8">
              <a:rPr lang="fa-IR">
                <a:solidFill>
                  <a:prstClr val="black"/>
                </a:solidFill>
              </a:rPr>
              <a:pPr>
                <a:defRPr/>
              </a:pPr>
              <a:t>11 ژانويه 20</a:t>
            </a:fld>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84181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hf sldNum="0"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1282914715"/>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1565292183"/>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1565292183"/>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1565292183"/>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436183666"/>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fontAlgn="auto">
              <a:spcBef>
                <a:spcPts val="0"/>
              </a:spcBef>
              <a:spcAft>
                <a:spcPts val="0"/>
              </a:spcAft>
              <a:defRPr/>
            </a:pPr>
            <a:endParaRPr lang="en-US">
              <a:solidFill>
                <a:prstClr val="black"/>
              </a:solidFill>
              <a:latin typeface="Lucida Sans Unicode"/>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a:solidFill>
                  <a:prstClr val="black"/>
                </a:solidFill>
              </a:rPr>
              <a:t>Dr Ravari</a:t>
            </a:r>
            <a:endParaRPr lang="fa-IR" dirty="0">
              <a:solidFill>
                <a:prstClr val="black"/>
              </a:solidFill>
            </a:endParaRPr>
          </a:p>
        </p:txBody>
      </p:sp>
      <p:sp>
        <p:nvSpPr>
          <p:cNvPr id="17" name="Footer Placeholder 4"/>
          <p:cNvSpPr txBox="1">
            <a:spLocks/>
          </p:cNvSpPr>
          <p:nvPr userDrawn="1"/>
        </p:nvSpPr>
        <p:spPr>
          <a:xfrm>
            <a:off x="467544" y="6597352"/>
            <a:ext cx="1775023" cy="340222"/>
          </a:xfrm>
          <a:prstGeom prst="rect">
            <a:avLst/>
          </a:prstGeom>
        </p:spPr>
        <p:txBody>
          <a:bodyPr/>
          <a:lstStyle>
            <a:defPPr>
              <a:defRPr lang="fa-IR"/>
            </a:defPPr>
            <a:lvl1pPr algn="ctr" rtl="1" fontAlgn="auto">
              <a:spcBef>
                <a:spcPts val="0"/>
              </a:spcBef>
              <a:spcAft>
                <a:spcPts val="0"/>
              </a:spcAft>
              <a:defRPr sz="1100" b="1" kern="1200">
                <a:solidFill>
                  <a:schemeClr val="tx2">
                    <a:lumMod val="20000"/>
                    <a:lumOff val="80000"/>
                  </a:schemeClr>
                </a:solidFill>
                <a:effectLst>
                  <a:outerShdw blurRad="38100" dist="38100" dir="2700000" algn="tl">
                    <a:srgbClr val="000000">
                      <a:alpha val="43137"/>
                    </a:srgbClr>
                  </a:outerShdw>
                </a:effectLst>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a:solidFill>
                  <a:srgbClr val="676A55">
                    <a:lumMod val="20000"/>
                    <a:lumOff val="80000"/>
                  </a:srgbClr>
                </a:solidFill>
              </a:rPr>
              <a:t>Dr Ravari</a:t>
            </a:r>
            <a:endParaRPr lang="fa-IR" dirty="0">
              <a:solidFill>
                <a:srgbClr val="676A55">
                  <a:lumMod val="20000"/>
                  <a:lumOff val="80000"/>
                </a:srgbClr>
              </a:solidFill>
            </a:endParaRPr>
          </a:p>
        </p:txBody>
      </p:sp>
    </p:spTree>
    <p:extLst>
      <p:ext uri="{BB962C8B-B14F-4D97-AF65-F5344CB8AC3E}">
        <p14:creationId xmlns:p14="http://schemas.microsoft.com/office/powerpoint/2010/main" val="4216507444"/>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8" Type="http://schemas.openxmlformats.org/officeDocument/2006/relationships/image" Target="../media/image20.png" /><Relationship Id="rId3" Type="http://schemas.openxmlformats.org/officeDocument/2006/relationships/diagramData" Target="../diagrams/data7.xml" /><Relationship Id="rId7" Type="http://schemas.microsoft.com/office/2007/relationships/diagramDrawing" Target="../diagrams/drawing7.xml" /><Relationship Id="rId2" Type="http://schemas.openxmlformats.org/officeDocument/2006/relationships/notesSlide" Target="../notesSlides/notesSlide5.xml" /><Relationship Id="rId1" Type="http://schemas.openxmlformats.org/officeDocument/2006/relationships/slideLayout" Target="../slideLayouts/slideLayout2.xml" /><Relationship Id="rId6" Type="http://schemas.openxmlformats.org/officeDocument/2006/relationships/diagramColors" Target="../diagrams/colors7.xml" /><Relationship Id="rId5" Type="http://schemas.openxmlformats.org/officeDocument/2006/relationships/diagramQuickStyle" Target="../diagrams/quickStyle7.xml" /><Relationship Id="rId4" Type="http://schemas.openxmlformats.org/officeDocument/2006/relationships/diagramLayout" Target="../diagrams/layout7.xml" /><Relationship Id="rId9" Type="http://schemas.openxmlformats.org/officeDocument/2006/relationships/image" Target="../media/image21.png" /></Relationships>
</file>

<file path=ppt/slides/_rels/slide11.xml.rels><?xml version="1.0" encoding="UTF-8" standalone="yes"?>
<Relationships xmlns="http://schemas.openxmlformats.org/package/2006/relationships"><Relationship Id="rId8" Type="http://schemas.openxmlformats.org/officeDocument/2006/relationships/image" Target="../media/image22.png" /><Relationship Id="rId3" Type="http://schemas.openxmlformats.org/officeDocument/2006/relationships/diagramData" Target="../diagrams/data8.xml" /><Relationship Id="rId7" Type="http://schemas.microsoft.com/office/2007/relationships/diagramDrawing" Target="../diagrams/drawing8.xml" /><Relationship Id="rId2" Type="http://schemas.openxmlformats.org/officeDocument/2006/relationships/notesSlide" Target="../notesSlides/notesSlide6.xml" /><Relationship Id="rId1" Type="http://schemas.openxmlformats.org/officeDocument/2006/relationships/slideLayout" Target="../slideLayouts/slideLayout2.xml" /><Relationship Id="rId6" Type="http://schemas.openxmlformats.org/officeDocument/2006/relationships/diagramColors" Target="../diagrams/colors8.xml" /><Relationship Id="rId5" Type="http://schemas.openxmlformats.org/officeDocument/2006/relationships/diagramQuickStyle" Target="../diagrams/quickStyle8.xml" /><Relationship Id="rId4" Type="http://schemas.openxmlformats.org/officeDocument/2006/relationships/diagramLayout" Target="../diagrams/layout8.xml" /></Relationships>
</file>

<file path=ppt/slides/_rels/slide12.xml.rels><?xml version="1.0" encoding="UTF-8" standalone="yes"?>
<Relationships xmlns="http://schemas.openxmlformats.org/package/2006/relationships"><Relationship Id="rId8" Type="http://schemas.openxmlformats.org/officeDocument/2006/relationships/hyperlink" Target="file:///D:/slides/Update%20slides/LPI/new/final/&#1606;&#1705;&#1575;&#1578;%20&#1605;&#1607;&#1605;%20&#1578;&#1594;&#1584;&#1740;&#1607;%20&#1606;&#1608;&#1586;&#1575;&#1583;%20&#1606;&#1575;&#1585;&#1587;%20&#1606;&#1586;&#1583;&#1740;&#1705;%20&#1576;&#1607;%20&#1578;&#1585;&#1605;/good%20latch%20LpI.mp4" TargetMode="External" /><Relationship Id="rId3" Type="http://schemas.openxmlformats.org/officeDocument/2006/relationships/diagramData" Target="../diagrams/data9.xml" /><Relationship Id="rId7" Type="http://schemas.microsoft.com/office/2007/relationships/diagramDrawing" Target="../diagrams/drawing9.xml" /><Relationship Id="rId2" Type="http://schemas.openxmlformats.org/officeDocument/2006/relationships/notesSlide" Target="../notesSlides/notesSlide7.xml" /><Relationship Id="rId1" Type="http://schemas.openxmlformats.org/officeDocument/2006/relationships/slideLayout" Target="../slideLayouts/slideLayout39.xml" /><Relationship Id="rId6" Type="http://schemas.openxmlformats.org/officeDocument/2006/relationships/diagramColors" Target="../diagrams/colors9.xml" /><Relationship Id="rId5" Type="http://schemas.openxmlformats.org/officeDocument/2006/relationships/diagramQuickStyle" Target="../diagrams/quickStyle9.xml" /><Relationship Id="rId4" Type="http://schemas.openxmlformats.org/officeDocument/2006/relationships/diagramLayout" Target="../diagrams/layout9.xml" /><Relationship Id="rId9" Type="http://schemas.openxmlformats.org/officeDocument/2006/relationships/image" Target="../media/image23.png" /></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 /><Relationship Id="rId7" Type="http://schemas.openxmlformats.org/officeDocument/2006/relationships/image" Target="../media/image24.png" /><Relationship Id="rId2" Type="http://schemas.openxmlformats.org/officeDocument/2006/relationships/diagramData" Target="../diagrams/data10.xml" /><Relationship Id="rId1" Type="http://schemas.openxmlformats.org/officeDocument/2006/relationships/slideLayout" Target="../slideLayouts/slideLayout28.xml" /><Relationship Id="rId6" Type="http://schemas.microsoft.com/office/2007/relationships/diagramDrawing" Target="../diagrams/drawing10.xml" /><Relationship Id="rId5" Type="http://schemas.openxmlformats.org/officeDocument/2006/relationships/diagramColors" Target="../diagrams/colors10.xml" /><Relationship Id="rId4" Type="http://schemas.openxmlformats.org/officeDocument/2006/relationships/diagramQuickStyle" Target="../diagrams/quickStyle10.xml" /></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 /><Relationship Id="rId7" Type="http://schemas.openxmlformats.org/officeDocument/2006/relationships/image" Target="../media/image25.png" /><Relationship Id="rId2" Type="http://schemas.openxmlformats.org/officeDocument/2006/relationships/diagramData" Target="../diagrams/data11.xml" /><Relationship Id="rId1" Type="http://schemas.openxmlformats.org/officeDocument/2006/relationships/slideLayout" Target="../slideLayouts/slideLayout28.xml" /><Relationship Id="rId6" Type="http://schemas.microsoft.com/office/2007/relationships/diagramDrawing" Target="../diagrams/drawing11.xml" /><Relationship Id="rId5" Type="http://schemas.openxmlformats.org/officeDocument/2006/relationships/diagramColors" Target="../diagrams/colors11.xml" /><Relationship Id="rId4" Type="http://schemas.openxmlformats.org/officeDocument/2006/relationships/diagramQuickStyle" Target="../diagrams/quickStyle11.xml" /></Relationships>
</file>

<file path=ppt/slides/_rels/slide15.xml.rels><?xml version="1.0" encoding="UTF-8" standalone="yes"?>
<Relationships xmlns="http://schemas.openxmlformats.org/package/2006/relationships"><Relationship Id="rId8" Type="http://schemas.openxmlformats.org/officeDocument/2006/relationships/image" Target="../media/image27.jpg" /><Relationship Id="rId3" Type="http://schemas.openxmlformats.org/officeDocument/2006/relationships/diagramLayout" Target="../diagrams/layout12.xml" /><Relationship Id="rId7" Type="http://schemas.openxmlformats.org/officeDocument/2006/relationships/image" Target="../media/image26.jpg" /><Relationship Id="rId2" Type="http://schemas.openxmlformats.org/officeDocument/2006/relationships/diagramData" Target="../diagrams/data12.xml" /><Relationship Id="rId1" Type="http://schemas.openxmlformats.org/officeDocument/2006/relationships/slideLayout" Target="../slideLayouts/slideLayout2.xml" /><Relationship Id="rId6" Type="http://schemas.microsoft.com/office/2007/relationships/diagramDrawing" Target="../diagrams/drawing12.xml" /><Relationship Id="rId5" Type="http://schemas.openxmlformats.org/officeDocument/2006/relationships/diagramColors" Target="../diagrams/colors12.xml" /><Relationship Id="rId4" Type="http://schemas.openxmlformats.org/officeDocument/2006/relationships/diagramQuickStyle" Target="../diagrams/quickStyle12.xml" /></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 /><Relationship Id="rId2" Type="http://schemas.openxmlformats.org/officeDocument/2006/relationships/diagramData" Target="../diagrams/data13.xml" /><Relationship Id="rId1" Type="http://schemas.openxmlformats.org/officeDocument/2006/relationships/slideLayout" Target="../slideLayouts/slideLayout2.xml" /><Relationship Id="rId6" Type="http://schemas.microsoft.com/office/2007/relationships/diagramDrawing" Target="../diagrams/drawing13.xml" /><Relationship Id="rId5" Type="http://schemas.openxmlformats.org/officeDocument/2006/relationships/diagramColors" Target="../diagrams/colors13.xml" /><Relationship Id="rId4" Type="http://schemas.openxmlformats.org/officeDocument/2006/relationships/diagramQuickStyle" Target="../diagrams/quickStyle13.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 /><Relationship Id="rId7" Type="http://schemas.openxmlformats.org/officeDocument/2006/relationships/image" Target="../media/image28.png" /><Relationship Id="rId2" Type="http://schemas.openxmlformats.org/officeDocument/2006/relationships/diagramData" Target="../diagrams/data14.xml" /><Relationship Id="rId1" Type="http://schemas.openxmlformats.org/officeDocument/2006/relationships/slideLayout" Target="../slideLayouts/slideLayout13.xml" /><Relationship Id="rId6" Type="http://schemas.microsoft.com/office/2007/relationships/diagramDrawing" Target="../diagrams/drawing14.xml" /><Relationship Id="rId5" Type="http://schemas.openxmlformats.org/officeDocument/2006/relationships/diagramColors" Target="../diagrams/colors14.xml" /><Relationship Id="rId4" Type="http://schemas.openxmlformats.org/officeDocument/2006/relationships/diagramQuickStyle" Target="../diagrams/quickStyle14.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 /></Relationships>
</file>

<file path=ppt/slides/_rels/slide2.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115.xml" /></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5.xml" /><Relationship Id="rId7" Type="http://schemas.microsoft.com/office/2007/relationships/diagramDrawing" Target="../diagrams/drawing15.xml" /><Relationship Id="rId2" Type="http://schemas.openxmlformats.org/officeDocument/2006/relationships/notesSlide" Target="../notesSlides/notesSlide8.xml" /><Relationship Id="rId1" Type="http://schemas.openxmlformats.org/officeDocument/2006/relationships/slideLayout" Target="../slideLayouts/slideLayout13.xml" /><Relationship Id="rId6" Type="http://schemas.openxmlformats.org/officeDocument/2006/relationships/diagramColors" Target="../diagrams/colors15.xml" /><Relationship Id="rId5" Type="http://schemas.openxmlformats.org/officeDocument/2006/relationships/diagramQuickStyle" Target="../diagrams/quickStyle15.xml" /><Relationship Id="rId4" Type="http://schemas.openxmlformats.org/officeDocument/2006/relationships/diagramLayout" Target="../diagrams/layout15.xml" /></Relationships>
</file>

<file path=ppt/slides/_rels/slide21.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notesSlide" Target="../notesSlides/notesSlide9.xml" /><Relationship Id="rId1" Type="http://schemas.openxmlformats.org/officeDocument/2006/relationships/slideLayout" Target="../slideLayouts/slideLayout13.xml" /><Relationship Id="rId4" Type="http://schemas.openxmlformats.org/officeDocument/2006/relationships/image" Target="../media/image30.jpeg" /></Relationships>
</file>

<file path=ppt/slides/_rels/slide22.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notesSlide" Target="../notesSlides/notesSlide10.xml" /><Relationship Id="rId1" Type="http://schemas.openxmlformats.org/officeDocument/2006/relationships/slideLayout" Target="../slideLayouts/slideLayout13.xml" /><Relationship Id="rId4" Type="http://schemas.openxmlformats.org/officeDocument/2006/relationships/image" Target="../media/image32.jpeg" /></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 /><Relationship Id="rId7" Type="http://schemas.openxmlformats.org/officeDocument/2006/relationships/image" Target="../media/image33.jpeg" /><Relationship Id="rId2" Type="http://schemas.openxmlformats.org/officeDocument/2006/relationships/diagramData" Target="../diagrams/data16.xml" /><Relationship Id="rId1" Type="http://schemas.openxmlformats.org/officeDocument/2006/relationships/slideLayout" Target="../slideLayouts/slideLayout13.xml" /><Relationship Id="rId6" Type="http://schemas.microsoft.com/office/2007/relationships/diagramDrawing" Target="../diagrams/drawing16.xml" /><Relationship Id="rId5" Type="http://schemas.openxmlformats.org/officeDocument/2006/relationships/diagramColors" Target="../diagrams/colors16.xml" /><Relationship Id="rId4" Type="http://schemas.openxmlformats.org/officeDocument/2006/relationships/diagramQuickStyle" Target="../diagrams/quickStyle16.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 /></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 /><Relationship Id="rId2" Type="http://schemas.openxmlformats.org/officeDocument/2006/relationships/diagramData" Target="../diagrams/data17.xml" /><Relationship Id="rId1" Type="http://schemas.openxmlformats.org/officeDocument/2006/relationships/slideLayout" Target="../slideLayouts/slideLayout13.xml" /><Relationship Id="rId6" Type="http://schemas.microsoft.com/office/2007/relationships/diagramDrawing" Target="../diagrams/drawing17.xml" /><Relationship Id="rId5" Type="http://schemas.openxmlformats.org/officeDocument/2006/relationships/diagramColors" Target="../diagrams/colors17.xml" /><Relationship Id="rId4" Type="http://schemas.openxmlformats.org/officeDocument/2006/relationships/diagramQuickStyle" Target="../diagrams/quickStyle17.xml" /></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8.xml" /><Relationship Id="rId7" Type="http://schemas.openxmlformats.org/officeDocument/2006/relationships/image" Target="../media/image34.jpeg" /><Relationship Id="rId2" Type="http://schemas.openxmlformats.org/officeDocument/2006/relationships/diagramData" Target="../diagrams/data18.xml" /><Relationship Id="rId1" Type="http://schemas.openxmlformats.org/officeDocument/2006/relationships/slideLayout" Target="../slideLayouts/slideLayout2.xml" /><Relationship Id="rId6" Type="http://schemas.microsoft.com/office/2007/relationships/diagramDrawing" Target="../diagrams/drawing18.xml" /><Relationship Id="rId5" Type="http://schemas.openxmlformats.org/officeDocument/2006/relationships/diagramColors" Target="../diagrams/colors18.xml" /><Relationship Id="rId4" Type="http://schemas.openxmlformats.org/officeDocument/2006/relationships/diagramQuickStyle" Target="../diagrams/quickStyle18.xml" /></Relationships>
</file>

<file path=ppt/slides/_rels/slide27.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37.jpg" /><Relationship Id="rId2" Type="http://schemas.openxmlformats.org/officeDocument/2006/relationships/image" Target="../media/image36.png" /><Relationship Id="rId1" Type="http://schemas.openxmlformats.org/officeDocument/2006/relationships/slideLayout" Target="../slideLayouts/slideLayout2.xml" /><Relationship Id="rId5" Type="http://schemas.openxmlformats.org/officeDocument/2006/relationships/image" Target="../media/image39.png" /><Relationship Id="rId4" Type="http://schemas.openxmlformats.org/officeDocument/2006/relationships/image" Target="../media/image38.jpg" /></Relationships>
</file>

<file path=ppt/slides/_rels/slide29.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hyperlink" Target="file:///D:/slides/Update%20slides/LPI/new/final/&#1606;&#1705;&#1575;&#1578;%20&#1605;&#1607;&#1605;%20&#1578;&#1594;&#1584;&#1740;&#1607;%20&#1606;&#1608;&#1586;&#1575;&#1583;%20&#1606;&#1575;&#1585;&#1587;%20&#1606;&#1586;&#1583;&#1740;&#1705;%20&#1576;&#1607;%20&#1578;&#1585;&#1605;/lpi%2034/&#1778;&#1776;&#1777;&#1782;&#1777;&#1777;&#1777;&#1778;_&#1777;&#1784;&#1777;&#1777;&#1781;&#1777;.mp4" TargetMode="External" /><Relationship Id="rId1" Type="http://schemas.openxmlformats.org/officeDocument/2006/relationships/slideLayout" Target="../slideLayouts/slideLayout2.xml" /><Relationship Id="rId5" Type="http://schemas.openxmlformats.org/officeDocument/2006/relationships/image" Target="../media/image41.png" /><Relationship Id="rId4" Type="http://schemas.openxmlformats.org/officeDocument/2006/relationships/hyperlink" Target="file:///D:/slides/Update%20slides/LPI/new/final/&#1606;&#1705;&#1575;&#1578;%20&#1605;&#1607;&#1605;%20&#1578;&#1594;&#1584;&#1740;&#1607;%20&#1606;&#1608;&#1586;&#1575;&#1583;%20&#1606;&#1575;&#1585;&#1587;%20&#1606;&#1586;&#1583;&#1740;&#1705;%20&#1576;&#1607;%20&#1578;&#1585;&#1605;/lpi%2034/&#1778;&#1776;&#1777;&#1782;&#1777;&#1777;&#1777;&#1778;_&#1777;&#1784;&#1777;&#1780;&#1777;&#1780;.mp4" TargetMode="External" /></Relationships>
</file>

<file path=ppt/slides/_rels/slide3.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1.xml" /><Relationship Id="rId1" Type="http://schemas.openxmlformats.org/officeDocument/2006/relationships/slideLayout" Target="../slideLayouts/slideLayout13.xml" /><Relationship Id="rId6" Type="http://schemas.openxmlformats.org/officeDocument/2006/relationships/diagramColors" Target="../diagrams/colors1.xml" /><Relationship Id="rId5" Type="http://schemas.openxmlformats.org/officeDocument/2006/relationships/diagramQuickStyle" Target="../diagrams/quickStyle1.xml" /><Relationship Id="rId10" Type="http://schemas.openxmlformats.org/officeDocument/2006/relationships/image" Target="../media/image11.png" /><Relationship Id="rId4" Type="http://schemas.openxmlformats.org/officeDocument/2006/relationships/diagramLayout" Target="../diagrams/layout1.xml" /><Relationship Id="rId9" Type="http://schemas.openxmlformats.org/officeDocument/2006/relationships/image" Target="../media/image10.png" /></Relationships>
</file>

<file path=ppt/slides/_rels/slide30.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hyperlink" Target="file:///D:/slides/Update%20slides/LPI/new/final/&#1606;&#1705;&#1575;&#1578;%20&#1605;&#1607;&#1605;%20&#1578;&#1594;&#1584;&#1740;&#1607;%20&#1606;&#1608;&#1586;&#1575;&#1583;%20&#1606;&#1575;&#1585;&#1587;%20&#1606;&#1586;&#1583;&#1740;&#1705;%20&#1576;&#1607;%20&#1578;&#1585;&#1605;/lpi%2036%2019%20day%202720%20%20no%20w/pre.mp4" TargetMode="External" /><Relationship Id="rId1" Type="http://schemas.openxmlformats.org/officeDocument/2006/relationships/slideLayout" Target="../slideLayouts/slideLayout2.xml" /><Relationship Id="rId5" Type="http://schemas.openxmlformats.org/officeDocument/2006/relationships/image" Target="../media/image43.png" /><Relationship Id="rId4" Type="http://schemas.openxmlformats.org/officeDocument/2006/relationships/hyperlink" Target="file:///D:/slides/Update%20slides/LPI/new/final/&#1606;&#1705;&#1575;&#1578;%20&#1605;&#1607;&#1605;%20&#1578;&#1594;&#1584;&#1740;&#1607;%20&#1606;&#1608;&#1586;&#1575;&#1583;%20&#1606;&#1575;&#1585;&#1587;%20&#1606;&#1586;&#1583;&#1740;&#1705;%20&#1576;&#1607;%20&#1578;&#1585;&#1605;/lpi%2036%2019%20day%202720%20%20no%20w/post.mp4" TargetMode="Externa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20.xml" /><Relationship Id="rId3" Type="http://schemas.openxmlformats.org/officeDocument/2006/relationships/diagramLayout" Target="../diagrams/layout19.xml" /><Relationship Id="rId7" Type="http://schemas.openxmlformats.org/officeDocument/2006/relationships/diagramData" Target="../diagrams/data20.xml" /><Relationship Id="rId2" Type="http://schemas.openxmlformats.org/officeDocument/2006/relationships/diagramData" Target="../diagrams/data19.xml" /><Relationship Id="rId1" Type="http://schemas.openxmlformats.org/officeDocument/2006/relationships/slideLayout" Target="../slideLayouts/slideLayout28.xml" /><Relationship Id="rId6" Type="http://schemas.microsoft.com/office/2007/relationships/diagramDrawing" Target="../diagrams/drawing19.xml" /><Relationship Id="rId11" Type="http://schemas.microsoft.com/office/2007/relationships/diagramDrawing" Target="../diagrams/drawing20.xml" /><Relationship Id="rId5" Type="http://schemas.openxmlformats.org/officeDocument/2006/relationships/diagramColors" Target="../diagrams/colors19.xml" /><Relationship Id="rId10" Type="http://schemas.openxmlformats.org/officeDocument/2006/relationships/diagramColors" Target="../diagrams/colors20.xml" /><Relationship Id="rId4" Type="http://schemas.openxmlformats.org/officeDocument/2006/relationships/diagramQuickStyle" Target="../diagrams/quickStyle19.xml" /><Relationship Id="rId9" Type="http://schemas.openxmlformats.org/officeDocument/2006/relationships/diagramQuickStyle" Target="../diagrams/quickStyle20.xml" /></Relationships>
</file>

<file path=ppt/slides/_rels/slide33.xml.rels><?xml version="1.0" encoding="UTF-8" standalone="yes"?>
<Relationships xmlns="http://schemas.openxmlformats.org/package/2006/relationships"><Relationship Id="rId8" Type="http://schemas.openxmlformats.org/officeDocument/2006/relationships/image" Target="../media/image44.jpg" /><Relationship Id="rId3" Type="http://schemas.openxmlformats.org/officeDocument/2006/relationships/diagramData" Target="../diagrams/data21.xml" /><Relationship Id="rId7" Type="http://schemas.microsoft.com/office/2007/relationships/diagramDrawing" Target="../diagrams/drawing21.xml" /><Relationship Id="rId2" Type="http://schemas.openxmlformats.org/officeDocument/2006/relationships/notesSlide" Target="../notesSlides/notesSlide11.xml" /><Relationship Id="rId1" Type="http://schemas.openxmlformats.org/officeDocument/2006/relationships/slideLayout" Target="../slideLayouts/slideLayout28.xml" /><Relationship Id="rId6" Type="http://schemas.openxmlformats.org/officeDocument/2006/relationships/diagramColors" Target="../diagrams/colors21.xml" /><Relationship Id="rId5" Type="http://schemas.openxmlformats.org/officeDocument/2006/relationships/diagramQuickStyle" Target="../diagrams/quickStyle21.xml" /><Relationship Id="rId4" Type="http://schemas.openxmlformats.org/officeDocument/2006/relationships/diagramLayout" Target="../diagrams/layout21.xml" /><Relationship Id="rId9" Type="http://schemas.openxmlformats.org/officeDocument/2006/relationships/image" Target="../media/image45.jpg" /></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2.xml" /><Relationship Id="rId7" Type="http://schemas.microsoft.com/office/2007/relationships/diagramDrawing" Target="../diagrams/drawing22.xml" /><Relationship Id="rId2" Type="http://schemas.openxmlformats.org/officeDocument/2006/relationships/notesSlide" Target="../notesSlides/notesSlide12.xml" /><Relationship Id="rId1" Type="http://schemas.openxmlformats.org/officeDocument/2006/relationships/slideLayout" Target="../slideLayouts/slideLayout13.xml" /><Relationship Id="rId6" Type="http://schemas.openxmlformats.org/officeDocument/2006/relationships/diagramColors" Target="../diagrams/colors22.xml" /><Relationship Id="rId5" Type="http://schemas.openxmlformats.org/officeDocument/2006/relationships/diagramQuickStyle" Target="../diagrams/quickStyle22.xml" /><Relationship Id="rId4" Type="http://schemas.openxmlformats.org/officeDocument/2006/relationships/diagramLayout" Target="../diagrams/layout22.xml" /></Relationships>
</file>

<file path=ppt/slides/_rels/slide35.xml.rels><?xml version="1.0" encoding="UTF-8" standalone="yes"?>
<Relationships xmlns="http://schemas.openxmlformats.org/package/2006/relationships"><Relationship Id="rId8" Type="http://schemas.openxmlformats.org/officeDocument/2006/relationships/image" Target="../media/image47.png" /><Relationship Id="rId3" Type="http://schemas.openxmlformats.org/officeDocument/2006/relationships/diagramData" Target="../diagrams/data23.xml" /><Relationship Id="rId7" Type="http://schemas.microsoft.com/office/2007/relationships/diagramDrawing" Target="../diagrams/drawing23.xml" /><Relationship Id="rId2" Type="http://schemas.openxmlformats.org/officeDocument/2006/relationships/image" Target="../media/image46.jpg" /><Relationship Id="rId1" Type="http://schemas.openxmlformats.org/officeDocument/2006/relationships/slideLayout" Target="../slideLayouts/slideLayout28.xml" /><Relationship Id="rId6" Type="http://schemas.openxmlformats.org/officeDocument/2006/relationships/diagramColors" Target="../diagrams/colors23.xml" /><Relationship Id="rId5" Type="http://schemas.openxmlformats.org/officeDocument/2006/relationships/diagramQuickStyle" Target="../diagrams/quickStyle23.xml" /><Relationship Id="rId4" Type="http://schemas.openxmlformats.org/officeDocument/2006/relationships/diagramLayout" Target="../diagrams/layout23.xml" /></Relationships>
</file>

<file path=ppt/slides/_rels/slide36.xml.rels><?xml version="1.0" encoding="UTF-8" standalone="yes"?>
<Relationships xmlns="http://schemas.openxmlformats.org/package/2006/relationships"><Relationship Id="rId8" Type="http://schemas.openxmlformats.org/officeDocument/2006/relationships/image" Target="../media/image49.png" /><Relationship Id="rId3" Type="http://schemas.openxmlformats.org/officeDocument/2006/relationships/diagramLayout" Target="../diagrams/layout24.xml" /><Relationship Id="rId7" Type="http://schemas.openxmlformats.org/officeDocument/2006/relationships/image" Target="../media/image48.png" /><Relationship Id="rId2" Type="http://schemas.openxmlformats.org/officeDocument/2006/relationships/diagramData" Target="../diagrams/data24.xml" /><Relationship Id="rId1" Type="http://schemas.openxmlformats.org/officeDocument/2006/relationships/slideLayout" Target="../slideLayouts/slideLayout28.xml" /><Relationship Id="rId6" Type="http://schemas.microsoft.com/office/2007/relationships/diagramDrawing" Target="../diagrams/drawing24.xml" /><Relationship Id="rId5" Type="http://schemas.openxmlformats.org/officeDocument/2006/relationships/diagramColors" Target="../diagrams/colors24.xml" /><Relationship Id="rId4" Type="http://schemas.openxmlformats.org/officeDocument/2006/relationships/diagramQuickStyle" Target="../diagrams/quickStyle24.xml" /></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5.xml" /><Relationship Id="rId7" Type="http://schemas.openxmlformats.org/officeDocument/2006/relationships/image" Target="../media/image50.png" /><Relationship Id="rId2" Type="http://schemas.openxmlformats.org/officeDocument/2006/relationships/diagramData" Target="../diagrams/data25.xml" /><Relationship Id="rId1" Type="http://schemas.openxmlformats.org/officeDocument/2006/relationships/slideLayout" Target="../slideLayouts/slideLayout28.xml" /><Relationship Id="rId6" Type="http://schemas.microsoft.com/office/2007/relationships/diagramDrawing" Target="../diagrams/drawing25.xml" /><Relationship Id="rId5" Type="http://schemas.openxmlformats.org/officeDocument/2006/relationships/diagramColors" Target="../diagrams/colors25.xml" /><Relationship Id="rId4" Type="http://schemas.openxmlformats.org/officeDocument/2006/relationships/diagramQuickStyle" Target="../diagrams/quickStyle25.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xml" /></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6.xml" /><Relationship Id="rId7" Type="http://schemas.microsoft.com/office/2007/relationships/diagramDrawing" Target="../diagrams/drawing26.xml" /><Relationship Id="rId2" Type="http://schemas.openxmlformats.org/officeDocument/2006/relationships/hyperlink" Target="file:///D:/slides/Update%20slides/LPI/new/final/&#1606;&#1705;&#1575;&#1578;%20&#1605;&#1607;&#1605;%20&#1578;&#1594;&#1584;&#1740;&#1607;%20&#1606;&#1608;&#1586;&#1575;&#1583;%20&#1606;&#1575;&#1585;&#1587;%20&#1606;&#1586;&#1583;&#1740;&#1705;%20&#1576;&#1607;%20&#1578;&#1585;&#1605;/lpi%2036%2019%20day%202720%20%20no%20w/post.mp4" TargetMode="External" /><Relationship Id="rId1" Type="http://schemas.openxmlformats.org/officeDocument/2006/relationships/slideLayout" Target="../slideLayouts/slideLayout13.xml" /><Relationship Id="rId6" Type="http://schemas.openxmlformats.org/officeDocument/2006/relationships/diagramColors" Target="../diagrams/colors26.xml" /><Relationship Id="rId5" Type="http://schemas.openxmlformats.org/officeDocument/2006/relationships/diagramQuickStyle" Target="../diagrams/quickStyle26.xml" /><Relationship Id="rId4" Type="http://schemas.openxmlformats.org/officeDocument/2006/relationships/diagramLayout" Target="../diagrams/layout26.xml" /></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 /><Relationship Id="rId7" Type="http://schemas.openxmlformats.org/officeDocument/2006/relationships/image" Target="../media/image12.png" /><Relationship Id="rId2" Type="http://schemas.openxmlformats.org/officeDocument/2006/relationships/diagramData" Target="../diagrams/data2.xml" /><Relationship Id="rId1" Type="http://schemas.openxmlformats.org/officeDocument/2006/relationships/slideLayout" Target="../slideLayouts/slideLayout13.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40.xml.rels><?xml version="1.0" encoding="UTF-8" standalone="yes"?>
<Relationships xmlns="http://schemas.openxmlformats.org/package/2006/relationships"><Relationship Id="rId8" Type="http://schemas.openxmlformats.org/officeDocument/2006/relationships/hyperlink" Target="file:///D:/slides/Update%20slides/95%20congre%20international/slides/other%20movies/FINAL%20BREAST%20COMPRESSION%20%20DR%20RAVARI.mpg" TargetMode="External" /><Relationship Id="rId3" Type="http://schemas.openxmlformats.org/officeDocument/2006/relationships/diagramData" Target="../diagrams/data27.xml" /><Relationship Id="rId7" Type="http://schemas.microsoft.com/office/2007/relationships/diagramDrawing" Target="../diagrams/drawing27.xml" /><Relationship Id="rId2" Type="http://schemas.openxmlformats.org/officeDocument/2006/relationships/notesSlide" Target="../notesSlides/notesSlide13.xml" /><Relationship Id="rId1" Type="http://schemas.openxmlformats.org/officeDocument/2006/relationships/slideLayout" Target="../slideLayouts/slideLayout13.xml" /><Relationship Id="rId6" Type="http://schemas.openxmlformats.org/officeDocument/2006/relationships/diagramColors" Target="../diagrams/colors27.xml" /><Relationship Id="rId5" Type="http://schemas.openxmlformats.org/officeDocument/2006/relationships/diagramQuickStyle" Target="../diagrams/quickStyle27.xml" /><Relationship Id="rId4" Type="http://schemas.openxmlformats.org/officeDocument/2006/relationships/diagramLayout" Target="../diagrams/layout27.xml" /><Relationship Id="rId9" Type="http://schemas.openxmlformats.org/officeDocument/2006/relationships/image" Target="../media/image51.png" /></Relationships>
</file>

<file path=ppt/slides/_rels/slide41.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14.xml" /><Relationship Id="rId1" Type="http://schemas.openxmlformats.org/officeDocument/2006/relationships/slideLayout" Target="../slideLayouts/slideLayout13.xml" /></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8.xml" /><Relationship Id="rId7" Type="http://schemas.microsoft.com/office/2007/relationships/diagramDrawing" Target="../diagrams/drawing28.xml" /><Relationship Id="rId2" Type="http://schemas.openxmlformats.org/officeDocument/2006/relationships/notesSlide" Target="../notesSlides/notesSlide15.xml" /><Relationship Id="rId1" Type="http://schemas.openxmlformats.org/officeDocument/2006/relationships/slideLayout" Target="../slideLayouts/slideLayout13.xml" /><Relationship Id="rId6" Type="http://schemas.openxmlformats.org/officeDocument/2006/relationships/diagramColors" Target="../diagrams/colors28.xml" /><Relationship Id="rId5" Type="http://schemas.openxmlformats.org/officeDocument/2006/relationships/diagramQuickStyle" Target="../diagrams/quickStyle28.xml" /><Relationship Id="rId4" Type="http://schemas.openxmlformats.org/officeDocument/2006/relationships/diagramLayout" Target="../diagrams/layout28.xml" /></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30.xml" /><Relationship Id="rId13" Type="http://schemas.openxmlformats.org/officeDocument/2006/relationships/image" Target="../media/image54.png" /><Relationship Id="rId3" Type="http://schemas.openxmlformats.org/officeDocument/2006/relationships/diagramLayout" Target="../diagrams/layout29.xml" /><Relationship Id="rId7" Type="http://schemas.openxmlformats.org/officeDocument/2006/relationships/diagramData" Target="../diagrams/data30.xml" /><Relationship Id="rId12" Type="http://schemas.openxmlformats.org/officeDocument/2006/relationships/image" Target="../media/image53.jpeg" /><Relationship Id="rId2" Type="http://schemas.openxmlformats.org/officeDocument/2006/relationships/diagramData" Target="../diagrams/data29.xml" /><Relationship Id="rId1" Type="http://schemas.openxmlformats.org/officeDocument/2006/relationships/slideLayout" Target="../slideLayouts/slideLayout13.xml" /><Relationship Id="rId6" Type="http://schemas.microsoft.com/office/2007/relationships/diagramDrawing" Target="../diagrams/drawing29.xml" /><Relationship Id="rId11" Type="http://schemas.microsoft.com/office/2007/relationships/diagramDrawing" Target="../diagrams/drawing30.xml" /><Relationship Id="rId5" Type="http://schemas.openxmlformats.org/officeDocument/2006/relationships/diagramColors" Target="../diagrams/colors29.xml" /><Relationship Id="rId10" Type="http://schemas.openxmlformats.org/officeDocument/2006/relationships/diagramColors" Target="../diagrams/colors30.xml" /><Relationship Id="rId4" Type="http://schemas.openxmlformats.org/officeDocument/2006/relationships/diagramQuickStyle" Target="../diagrams/quickStyle29.xml" /><Relationship Id="rId9" Type="http://schemas.openxmlformats.org/officeDocument/2006/relationships/diagramQuickStyle" Target="../diagrams/quickStyle30.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1.xml" /><Relationship Id="rId7" Type="http://schemas.openxmlformats.org/officeDocument/2006/relationships/image" Target="../media/image55.png" /><Relationship Id="rId2" Type="http://schemas.openxmlformats.org/officeDocument/2006/relationships/diagramData" Target="../diagrams/data31.xml" /><Relationship Id="rId1" Type="http://schemas.openxmlformats.org/officeDocument/2006/relationships/slideLayout" Target="../slideLayouts/slideLayout2.xml" /><Relationship Id="rId6" Type="http://schemas.microsoft.com/office/2007/relationships/diagramDrawing" Target="../diagrams/drawing31.xml" /><Relationship Id="rId5" Type="http://schemas.openxmlformats.org/officeDocument/2006/relationships/diagramColors" Target="../diagrams/colors31.xml" /><Relationship Id="rId4" Type="http://schemas.openxmlformats.org/officeDocument/2006/relationships/diagramQuickStyle" Target="../diagrams/quickStyle31.xml" /></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2.xml" /><Relationship Id="rId7" Type="http://schemas.microsoft.com/office/2007/relationships/diagramDrawing" Target="../diagrams/drawing32.xml" /><Relationship Id="rId2" Type="http://schemas.openxmlformats.org/officeDocument/2006/relationships/notesSlide" Target="../notesSlides/notesSlide16.xml" /><Relationship Id="rId1" Type="http://schemas.openxmlformats.org/officeDocument/2006/relationships/slideLayout" Target="../slideLayouts/slideLayout13.xml" /><Relationship Id="rId6" Type="http://schemas.openxmlformats.org/officeDocument/2006/relationships/diagramColors" Target="../diagrams/colors32.xml" /><Relationship Id="rId5" Type="http://schemas.openxmlformats.org/officeDocument/2006/relationships/diagramQuickStyle" Target="../diagrams/quickStyle32.xml" /><Relationship Id="rId4" Type="http://schemas.openxmlformats.org/officeDocument/2006/relationships/diagramLayout" Target="../diagrams/layout32.xml" /></Relationships>
</file>

<file path=ppt/slides/_rels/slide47.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18.xml" /></Relationships>
</file>

<file path=ppt/slides/_rels/slide48.xml.rels><?xml version="1.0" encoding="UTF-8" standalone="yes"?>
<Relationships xmlns="http://schemas.openxmlformats.org/package/2006/relationships"><Relationship Id="rId3" Type="http://schemas.openxmlformats.org/officeDocument/2006/relationships/image" Target="../media/image57.jpeg" /><Relationship Id="rId2" Type="http://schemas.openxmlformats.org/officeDocument/2006/relationships/notesSlide" Target="../notesSlides/notesSlide17.xml" /><Relationship Id="rId1" Type="http://schemas.openxmlformats.org/officeDocument/2006/relationships/slideLayout" Target="../slideLayouts/slideLayout18.xml" /><Relationship Id="rId6" Type="http://schemas.openxmlformats.org/officeDocument/2006/relationships/image" Target="../media/image60.png" /><Relationship Id="rId5" Type="http://schemas.openxmlformats.org/officeDocument/2006/relationships/image" Target="../media/image59.png" /><Relationship Id="rId4" Type="http://schemas.openxmlformats.org/officeDocument/2006/relationships/image" Target="../media/image58.png" /></Relationships>
</file>

<file path=ppt/slides/_rels/slide49.xml.rels><?xml version="1.0" encoding="UTF-8" standalone="yes"?>
<Relationships xmlns="http://schemas.openxmlformats.org/package/2006/relationships"><Relationship Id="rId2" Type="http://schemas.openxmlformats.org/officeDocument/2006/relationships/image" Target="../media/image61.png" /><Relationship Id="rId1" Type="http://schemas.openxmlformats.org/officeDocument/2006/relationships/slideLayout" Target="../slideLayouts/slideLayout13.xml" /></Relationships>
</file>

<file path=ppt/slides/_rels/slide5.xml.rels><?xml version="1.0" encoding="UTF-8" standalone="yes"?>
<Relationships xmlns="http://schemas.openxmlformats.org/package/2006/relationships"><Relationship Id="rId8" Type="http://schemas.openxmlformats.org/officeDocument/2006/relationships/image" Target="../media/image13.png" /><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notesSlide" Target="../notesSlides/notesSlide2.xml" /><Relationship Id="rId1" Type="http://schemas.openxmlformats.org/officeDocument/2006/relationships/slideLayout" Target="../slideLayouts/slideLayout83.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3.xml" /><Relationship Id="rId2" Type="http://schemas.openxmlformats.org/officeDocument/2006/relationships/diagramData" Target="../diagrams/data33.xml" /><Relationship Id="rId1" Type="http://schemas.openxmlformats.org/officeDocument/2006/relationships/slideLayout" Target="../slideLayouts/slideLayout13.xml" /><Relationship Id="rId6" Type="http://schemas.microsoft.com/office/2007/relationships/diagramDrawing" Target="../diagrams/drawing33.xml" /><Relationship Id="rId5" Type="http://schemas.openxmlformats.org/officeDocument/2006/relationships/diagramColors" Target="../diagrams/colors33.xml" /><Relationship Id="rId4" Type="http://schemas.openxmlformats.org/officeDocument/2006/relationships/diagramQuickStyle" Target="../diagrams/quickStyle33.xml" /></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4.xml" /><Relationship Id="rId7" Type="http://schemas.microsoft.com/office/2007/relationships/diagramDrawing" Target="../diagrams/drawing34.xml" /><Relationship Id="rId2" Type="http://schemas.openxmlformats.org/officeDocument/2006/relationships/notesSlide" Target="../notesSlides/notesSlide18.xml" /><Relationship Id="rId1" Type="http://schemas.openxmlformats.org/officeDocument/2006/relationships/slideLayout" Target="../slideLayouts/slideLayout13.xml" /><Relationship Id="rId6" Type="http://schemas.openxmlformats.org/officeDocument/2006/relationships/diagramColors" Target="../diagrams/colors34.xml" /><Relationship Id="rId5" Type="http://schemas.openxmlformats.org/officeDocument/2006/relationships/diagramQuickStyle" Target="../diagrams/quickStyle34.xml" /><Relationship Id="rId4" Type="http://schemas.openxmlformats.org/officeDocument/2006/relationships/diagramLayout" Target="../diagrams/layout34.xml" /></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5.xml" /><Relationship Id="rId2" Type="http://schemas.openxmlformats.org/officeDocument/2006/relationships/diagramData" Target="../diagrams/data35.xml" /><Relationship Id="rId1" Type="http://schemas.openxmlformats.org/officeDocument/2006/relationships/slideLayout" Target="../slideLayouts/slideLayout94.xml" /><Relationship Id="rId6" Type="http://schemas.microsoft.com/office/2007/relationships/diagramDrawing" Target="../diagrams/drawing35.xml" /><Relationship Id="rId5" Type="http://schemas.openxmlformats.org/officeDocument/2006/relationships/diagramColors" Target="../diagrams/colors35.xml" /><Relationship Id="rId4" Type="http://schemas.openxmlformats.org/officeDocument/2006/relationships/diagramQuickStyle" Target="../diagrams/quickStyle35.xml" /></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6.xml" /><Relationship Id="rId2" Type="http://schemas.openxmlformats.org/officeDocument/2006/relationships/diagramData" Target="../diagrams/data36.xml" /><Relationship Id="rId1" Type="http://schemas.openxmlformats.org/officeDocument/2006/relationships/slideLayout" Target="../slideLayouts/slideLayout1.xml" /><Relationship Id="rId6" Type="http://schemas.microsoft.com/office/2007/relationships/diagramDrawing" Target="../diagrams/drawing36.xml" /><Relationship Id="rId5" Type="http://schemas.openxmlformats.org/officeDocument/2006/relationships/diagramColors" Target="../diagrams/colors36.xml" /><Relationship Id="rId4" Type="http://schemas.openxmlformats.org/officeDocument/2006/relationships/diagramQuickStyle" Target="../diagrams/quickStyle36.xml" /></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7.xml" /><Relationship Id="rId2" Type="http://schemas.openxmlformats.org/officeDocument/2006/relationships/diagramData" Target="../diagrams/data37.xml" /><Relationship Id="rId1" Type="http://schemas.openxmlformats.org/officeDocument/2006/relationships/slideLayout" Target="../slideLayouts/slideLayout13.xml" /><Relationship Id="rId6" Type="http://schemas.microsoft.com/office/2007/relationships/diagramDrawing" Target="../diagrams/drawing37.xml" /><Relationship Id="rId5" Type="http://schemas.openxmlformats.org/officeDocument/2006/relationships/diagramColors" Target="../diagrams/colors37.xml" /><Relationship Id="rId4" Type="http://schemas.openxmlformats.org/officeDocument/2006/relationships/diagramQuickStyle" Target="../diagrams/quickStyle37.xml" /></Relationships>
</file>

<file path=ppt/slides/_rels/slide55.xml.rels><?xml version="1.0" encoding="UTF-8" standalone="yes"?>
<Relationships xmlns="http://schemas.openxmlformats.org/package/2006/relationships"><Relationship Id="rId8" Type="http://schemas.microsoft.com/office/2007/relationships/diagramDrawing" Target="../diagrams/drawing38.xml" /><Relationship Id="rId3" Type="http://schemas.openxmlformats.org/officeDocument/2006/relationships/image" Target="../media/image62.jpeg" /><Relationship Id="rId7" Type="http://schemas.openxmlformats.org/officeDocument/2006/relationships/diagramColors" Target="../diagrams/colors38.xml" /><Relationship Id="rId2" Type="http://schemas.openxmlformats.org/officeDocument/2006/relationships/notesSlide" Target="../notesSlides/notesSlide19.xml" /><Relationship Id="rId1" Type="http://schemas.openxmlformats.org/officeDocument/2006/relationships/slideLayout" Target="../slideLayouts/slideLayout13.xml" /><Relationship Id="rId6" Type="http://schemas.openxmlformats.org/officeDocument/2006/relationships/diagramQuickStyle" Target="../diagrams/quickStyle38.xml" /><Relationship Id="rId5" Type="http://schemas.openxmlformats.org/officeDocument/2006/relationships/diagramLayout" Target="../diagrams/layout38.xml" /><Relationship Id="rId10" Type="http://schemas.openxmlformats.org/officeDocument/2006/relationships/image" Target="../media/image63.jpeg" /><Relationship Id="rId4" Type="http://schemas.openxmlformats.org/officeDocument/2006/relationships/diagramData" Target="../diagrams/data38.xml" /><Relationship Id="rId9" Type="http://schemas.openxmlformats.org/officeDocument/2006/relationships/hyperlink" Target="file:///D:/slides/Update%20slides/95%20congre%20international/slides/other%20movies/Maximizing%20Production%20-%20Newborn%20Nursery%20at%20LPCH%20-%20Stanford%20University%20School%20of%20Medicine.flv" TargetMode="Externa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4.xml" /></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9.xml" /><Relationship Id="rId7" Type="http://schemas.microsoft.com/office/2007/relationships/diagramDrawing" Target="../diagrams/drawing39.xml" /><Relationship Id="rId2" Type="http://schemas.openxmlformats.org/officeDocument/2006/relationships/notesSlide" Target="../notesSlides/notesSlide20.xml" /><Relationship Id="rId1" Type="http://schemas.openxmlformats.org/officeDocument/2006/relationships/slideLayout" Target="../slideLayouts/slideLayout13.xml" /><Relationship Id="rId6" Type="http://schemas.openxmlformats.org/officeDocument/2006/relationships/diagramColors" Target="../diagrams/colors39.xml" /><Relationship Id="rId5" Type="http://schemas.openxmlformats.org/officeDocument/2006/relationships/diagramQuickStyle" Target="../diagrams/quickStyle39.xml" /><Relationship Id="rId4" Type="http://schemas.openxmlformats.org/officeDocument/2006/relationships/diagramLayout" Target="../diagrams/layout39.xml" /></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0.xml" /><Relationship Id="rId7" Type="http://schemas.microsoft.com/office/2007/relationships/diagramDrawing" Target="../diagrams/drawing40.xml" /><Relationship Id="rId2" Type="http://schemas.openxmlformats.org/officeDocument/2006/relationships/notesSlide" Target="../notesSlides/notesSlide21.xml" /><Relationship Id="rId1" Type="http://schemas.openxmlformats.org/officeDocument/2006/relationships/slideLayout" Target="../slideLayouts/slideLayout13.xml" /><Relationship Id="rId6" Type="http://schemas.openxmlformats.org/officeDocument/2006/relationships/diagramColors" Target="../diagrams/colors40.xml" /><Relationship Id="rId5" Type="http://schemas.openxmlformats.org/officeDocument/2006/relationships/diagramQuickStyle" Target="../diagrams/quickStyle40.xml" /><Relationship Id="rId4" Type="http://schemas.openxmlformats.org/officeDocument/2006/relationships/diagramLayout" Target="../diagrams/layout40.xml" /></Relationships>
</file>

<file path=ppt/slides/_rels/slide59.xml.rels><?xml version="1.0" encoding="UTF-8" standalone="yes"?>
<Relationships xmlns="http://schemas.openxmlformats.org/package/2006/relationships"><Relationship Id="rId3" Type="http://schemas.openxmlformats.org/officeDocument/2006/relationships/image" Target="../media/image64.png" /><Relationship Id="rId2" Type="http://schemas.openxmlformats.org/officeDocument/2006/relationships/notesSlide" Target="../notesSlides/notesSlide22.xml" /><Relationship Id="rId1" Type="http://schemas.openxmlformats.org/officeDocument/2006/relationships/slideLayout" Target="../slideLayouts/slideLayout2.xml" /><Relationship Id="rId6" Type="http://schemas.openxmlformats.org/officeDocument/2006/relationships/image" Target="../media/image67.jpg" /><Relationship Id="rId5" Type="http://schemas.openxmlformats.org/officeDocument/2006/relationships/image" Target="../media/image66.png" /><Relationship Id="rId4" Type="http://schemas.openxmlformats.org/officeDocument/2006/relationships/image" Target="../media/image65.png"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86.xml" /></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1.xml" /><Relationship Id="rId7" Type="http://schemas.microsoft.com/office/2007/relationships/diagramDrawing" Target="../diagrams/drawing41.xml" /><Relationship Id="rId2" Type="http://schemas.openxmlformats.org/officeDocument/2006/relationships/notesSlide" Target="../notesSlides/notesSlide24.xml" /><Relationship Id="rId1" Type="http://schemas.openxmlformats.org/officeDocument/2006/relationships/slideLayout" Target="../slideLayouts/slideLayout13.xml" /><Relationship Id="rId6" Type="http://schemas.openxmlformats.org/officeDocument/2006/relationships/diagramColors" Target="../diagrams/colors41.xml" /><Relationship Id="rId5" Type="http://schemas.openxmlformats.org/officeDocument/2006/relationships/diagramQuickStyle" Target="../diagrams/quickStyle41.xml" /><Relationship Id="rId4" Type="http://schemas.openxmlformats.org/officeDocument/2006/relationships/diagramLayout" Target="../diagrams/layout41.xml" /></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2.xml" /><Relationship Id="rId7" Type="http://schemas.microsoft.com/office/2007/relationships/diagramDrawing" Target="../diagrams/drawing42.xml" /><Relationship Id="rId2" Type="http://schemas.openxmlformats.org/officeDocument/2006/relationships/notesSlide" Target="../notesSlides/notesSlide25.xml" /><Relationship Id="rId1" Type="http://schemas.openxmlformats.org/officeDocument/2006/relationships/slideLayout" Target="../slideLayouts/slideLayout13.xml" /><Relationship Id="rId6" Type="http://schemas.openxmlformats.org/officeDocument/2006/relationships/diagramColors" Target="../diagrams/colors42.xml" /><Relationship Id="rId5" Type="http://schemas.openxmlformats.org/officeDocument/2006/relationships/diagramQuickStyle" Target="../diagrams/quickStyle42.xml" /><Relationship Id="rId4" Type="http://schemas.openxmlformats.org/officeDocument/2006/relationships/diagramLayout" Target="../diagrams/layout42.xml" /></Relationships>
</file>

<file path=ppt/slides/_rels/slide63.xml.rels><?xml version="1.0" encoding="UTF-8" standalone="yes"?>
<Relationships xmlns="http://schemas.openxmlformats.org/package/2006/relationships"><Relationship Id="rId8" Type="http://schemas.openxmlformats.org/officeDocument/2006/relationships/image" Target="../media/image68.png" /><Relationship Id="rId3" Type="http://schemas.openxmlformats.org/officeDocument/2006/relationships/diagramData" Target="../diagrams/data43.xml" /><Relationship Id="rId7" Type="http://schemas.microsoft.com/office/2007/relationships/diagramDrawing" Target="../diagrams/drawing43.xml" /><Relationship Id="rId2" Type="http://schemas.openxmlformats.org/officeDocument/2006/relationships/notesSlide" Target="../notesSlides/notesSlide26.xml" /><Relationship Id="rId1" Type="http://schemas.openxmlformats.org/officeDocument/2006/relationships/slideLayout" Target="../slideLayouts/slideLayout13.xml" /><Relationship Id="rId6" Type="http://schemas.openxmlformats.org/officeDocument/2006/relationships/diagramColors" Target="../diagrams/colors43.xml" /><Relationship Id="rId5" Type="http://schemas.openxmlformats.org/officeDocument/2006/relationships/diagramQuickStyle" Target="../diagrams/quickStyle43.xml" /><Relationship Id="rId4" Type="http://schemas.openxmlformats.org/officeDocument/2006/relationships/diagramLayout" Target="../diagrams/layout43.xml" /></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4.xml" /><Relationship Id="rId7" Type="http://schemas.openxmlformats.org/officeDocument/2006/relationships/image" Target="../media/image69.png" /><Relationship Id="rId2" Type="http://schemas.openxmlformats.org/officeDocument/2006/relationships/diagramData" Target="../diagrams/data44.xml" /><Relationship Id="rId1" Type="http://schemas.openxmlformats.org/officeDocument/2006/relationships/slideLayout" Target="../slideLayouts/slideLayout13.xml" /><Relationship Id="rId6" Type="http://schemas.microsoft.com/office/2007/relationships/diagramDrawing" Target="../diagrams/drawing44.xml" /><Relationship Id="rId5" Type="http://schemas.openxmlformats.org/officeDocument/2006/relationships/diagramColors" Target="../diagrams/colors44.xml" /><Relationship Id="rId4" Type="http://schemas.openxmlformats.org/officeDocument/2006/relationships/diagramQuickStyle" Target="../diagrams/quickStyle44.xml" /></Relationships>
</file>

<file path=ppt/slides/_rels/slide65.xml.rels><?xml version="1.0" encoding="UTF-8" standalone="yes"?>
<Relationships xmlns="http://schemas.openxmlformats.org/package/2006/relationships"><Relationship Id="rId3" Type="http://schemas.openxmlformats.org/officeDocument/2006/relationships/image" Target="../media/image70.png" /><Relationship Id="rId2" Type="http://schemas.openxmlformats.org/officeDocument/2006/relationships/notesSlide" Target="../notesSlides/notesSlide27.xml" /><Relationship Id="rId1" Type="http://schemas.openxmlformats.org/officeDocument/2006/relationships/slideLayout" Target="../slideLayouts/slideLayout13.xml" /></Relationships>
</file>

<file path=ppt/slides/_rels/slide66.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28.xml" /></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 /><Relationship Id="rId7" Type="http://schemas.openxmlformats.org/officeDocument/2006/relationships/image" Target="../media/image14.jpg" /><Relationship Id="rId2" Type="http://schemas.openxmlformats.org/officeDocument/2006/relationships/diagramData" Target="../diagrams/data4.xml" /><Relationship Id="rId1" Type="http://schemas.openxmlformats.org/officeDocument/2006/relationships/slideLayout" Target="../slideLayouts/slideLayout83.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 /><Relationship Id="rId2" Type="http://schemas.openxmlformats.org/officeDocument/2006/relationships/diagramData" Target="../diagrams/data5.xml" /><Relationship Id="rId1" Type="http://schemas.openxmlformats.org/officeDocument/2006/relationships/slideLayout" Target="../slideLayouts/slideLayout83.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9.xml.rels><?xml version="1.0" encoding="UTF-8" standalone="yes"?>
<Relationships xmlns="http://schemas.openxmlformats.org/package/2006/relationships"><Relationship Id="rId8" Type="http://schemas.openxmlformats.org/officeDocument/2006/relationships/image" Target="../media/image15.png" /><Relationship Id="rId13" Type="http://schemas.openxmlformats.org/officeDocument/2006/relationships/hyperlink" Target="file:///D:/slides/Update%20slides/LPI/new/final/&#1606;&#1705;&#1575;&#1578;%20&#1605;&#1607;&#1605;%20&#1578;&#1594;&#1584;&#1740;&#1607;%20&#1606;&#1608;&#1586;&#1575;&#1583;%20&#1606;&#1575;&#1585;&#1587;%20&#1606;&#1586;&#1583;&#1740;&#1705;%20&#1576;&#1607;%20&#1578;&#1585;&#1605;/lpi%2036%2019%20day%202720%20%20no%20w/post.mp4" TargetMode="External" /><Relationship Id="rId3" Type="http://schemas.openxmlformats.org/officeDocument/2006/relationships/diagramData" Target="../diagrams/data6.xml" /><Relationship Id="rId7" Type="http://schemas.microsoft.com/office/2007/relationships/diagramDrawing" Target="../diagrams/drawing6.xml" /><Relationship Id="rId12" Type="http://schemas.openxmlformats.org/officeDocument/2006/relationships/image" Target="../media/image18.png"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diagramColors" Target="../diagrams/colors6.xml" /><Relationship Id="rId11" Type="http://schemas.openxmlformats.org/officeDocument/2006/relationships/hyperlink" Target="file:///D:/slides/Update%20slides/LPI/new/final/&#1606;&#1705;&#1575;&#1578;%20&#1605;&#1607;&#1605;%20&#1578;&#1594;&#1584;&#1740;&#1607;%20&#1606;&#1608;&#1586;&#1575;&#1583;%20&#1606;&#1575;&#1585;&#1587;%20&#1606;&#1586;&#1583;&#1740;&#1705;%20&#1576;&#1607;%20&#1578;&#1585;&#1605;/lpi%2036%2019%20day%202720%20%20no%20w/pre.mp4" TargetMode="External" /><Relationship Id="rId5" Type="http://schemas.openxmlformats.org/officeDocument/2006/relationships/diagramQuickStyle" Target="../diagrams/quickStyle6.xml" /><Relationship Id="rId10" Type="http://schemas.openxmlformats.org/officeDocument/2006/relationships/image" Target="../media/image17.png" /><Relationship Id="rId4" Type="http://schemas.openxmlformats.org/officeDocument/2006/relationships/diagramLayout" Target="../diagrams/layout6.xml" /><Relationship Id="rId9" Type="http://schemas.openxmlformats.org/officeDocument/2006/relationships/image" Target="../media/image16.png" /><Relationship Id="rId14" Type="http://schemas.openxmlformats.org/officeDocument/2006/relationships/image" Target="../media/image19.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564904"/>
            <a:ext cx="7992888" cy="1584177"/>
          </a:xfrm>
        </p:spPr>
        <p:txBody>
          <a:bodyPr>
            <a:noAutofit/>
          </a:bodyPr>
          <a:lstStyle/>
          <a:p>
            <a:r>
              <a:rPr lang="fa-IR" sz="4000" dirty="0">
                <a:cs typeface="B Nazanin" panose="00000400000000000000" pitchFamily="2" charset="-78"/>
              </a:rPr>
              <a:t>نکات مهم تغذیه با شیرمادر </a:t>
            </a:r>
            <a:r>
              <a:rPr lang="fa-IR" sz="4000" dirty="0" err="1">
                <a:cs typeface="B Nazanin" panose="00000400000000000000" pitchFamily="2" charset="-78"/>
              </a:rPr>
              <a:t>درنوزاد</a:t>
            </a:r>
            <a:r>
              <a:rPr lang="fa-IR" sz="4000" dirty="0">
                <a:cs typeface="B Nazanin" panose="00000400000000000000" pitchFamily="2" charset="-78"/>
              </a:rPr>
              <a:t>          نارس نزدیک به </a:t>
            </a:r>
            <a:r>
              <a:rPr lang="fa-IR" sz="4000" dirty="0" err="1">
                <a:cs typeface="B Nazanin" panose="00000400000000000000" pitchFamily="2" charset="-78"/>
              </a:rPr>
              <a:t>ترم</a:t>
            </a:r>
            <a:br>
              <a:rPr lang="fa-IR" sz="4000" dirty="0">
                <a:cs typeface="B Nazanin" panose="00000400000000000000" pitchFamily="2" charset="-78"/>
              </a:rPr>
            </a:br>
            <a:r>
              <a:rPr lang="en-US" sz="6000" dirty="0">
                <a:solidFill>
                  <a:schemeClr val="tx1"/>
                </a:solidFill>
                <a:effectLst>
                  <a:outerShdw blurRad="38100" dist="38100" dir="2700000" algn="tl">
                    <a:srgbClr val="000000">
                      <a:alpha val="43137"/>
                    </a:srgbClr>
                  </a:outerShdw>
                </a:effectLst>
              </a:rPr>
              <a:t>L</a:t>
            </a:r>
            <a:r>
              <a:rPr lang="en-US" sz="6000" dirty="0">
                <a:solidFill>
                  <a:srgbClr val="FF0000"/>
                </a:solidFill>
                <a:effectLst>
                  <a:outerShdw blurRad="38100" dist="38100" dir="2700000" algn="tl">
                    <a:srgbClr val="000000">
                      <a:alpha val="43137"/>
                    </a:srgbClr>
                  </a:outerShdw>
                </a:effectLst>
              </a:rPr>
              <a:t>ate </a:t>
            </a:r>
            <a:r>
              <a:rPr lang="en-US" sz="6000" dirty="0">
                <a:solidFill>
                  <a:schemeClr val="tx1"/>
                </a:solidFill>
                <a:effectLst>
                  <a:outerShdw blurRad="38100" dist="38100" dir="2700000" algn="tl">
                    <a:srgbClr val="000000">
                      <a:alpha val="43137"/>
                    </a:srgbClr>
                  </a:outerShdw>
                </a:effectLst>
              </a:rPr>
              <a:t>P</a:t>
            </a:r>
            <a:r>
              <a:rPr lang="en-US" sz="6000" dirty="0">
                <a:solidFill>
                  <a:srgbClr val="FF0000"/>
                </a:solidFill>
                <a:effectLst>
                  <a:outerShdw blurRad="38100" dist="38100" dir="2700000" algn="tl">
                    <a:srgbClr val="000000">
                      <a:alpha val="43137"/>
                    </a:srgbClr>
                  </a:outerShdw>
                </a:effectLst>
              </a:rPr>
              <a:t>reterm </a:t>
            </a:r>
            <a:r>
              <a:rPr lang="en-US" sz="6000" dirty="0">
                <a:solidFill>
                  <a:schemeClr val="tx1"/>
                </a:solidFill>
                <a:effectLst>
                  <a:outerShdw blurRad="38100" dist="38100" dir="2700000" algn="tl">
                    <a:srgbClr val="000000">
                      <a:alpha val="43137"/>
                    </a:srgbClr>
                  </a:outerShdw>
                </a:effectLst>
              </a:rPr>
              <a:t>I</a:t>
            </a:r>
            <a:r>
              <a:rPr lang="en-US" sz="6000" dirty="0">
                <a:solidFill>
                  <a:srgbClr val="FF0000"/>
                </a:solidFill>
                <a:effectLst>
                  <a:outerShdw blurRad="38100" dist="38100" dir="2700000" algn="tl">
                    <a:srgbClr val="000000">
                      <a:alpha val="43137"/>
                    </a:srgbClr>
                  </a:outerShdw>
                </a:effectLst>
              </a:rPr>
              <a:t>nfants</a:t>
            </a:r>
            <a:endParaRPr lang="en-US" sz="4400" dirty="0">
              <a:solidFill>
                <a:srgbClr val="FF0000"/>
              </a:solidFill>
              <a:effectLst>
                <a:outerShdw blurRad="38100" dist="38100" dir="2700000" algn="tl">
                  <a:srgbClr val="000000">
                    <a:alpha val="43137"/>
                  </a:srgbClr>
                </a:outerShdw>
              </a:effectLst>
              <a:cs typeface="B Nazanin" panose="00000400000000000000" pitchFamily="2" charset="-78"/>
            </a:endParaRPr>
          </a:p>
        </p:txBody>
      </p:sp>
      <p:sp>
        <p:nvSpPr>
          <p:cNvPr id="3" name="Subtitle 2"/>
          <p:cNvSpPr>
            <a:spLocks noGrp="1"/>
          </p:cNvSpPr>
          <p:nvPr>
            <p:ph type="subTitle" idx="1"/>
          </p:nvPr>
        </p:nvSpPr>
        <p:spPr>
          <a:xfrm>
            <a:off x="539552" y="4365104"/>
            <a:ext cx="7772400" cy="792088"/>
          </a:xfrm>
        </p:spPr>
        <p:txBody>
          <a:bodyPr/>
          <a:lstStyle/>
          <a:p>
            <a:pPr lvl="0">
              <a:buClr>
                <a:srgbClr val="72A376"/>
              </a:buClr>
            </a:pPr>
            <a:r>
              <a:rPr lang="fa-IR" sz="4000" dirty="0">
                <a:solidFill>
                  <a:schemeClr val="tx1"/>
                </a:solidFill>
                <a:cs typeface="B Nazanin" panose="00000400000000000000" pitchFamily="2" charset="-78"/>
              </a:rPr>
              <a:t>دکتر محمود </a:t>
            </a:r>
            <a:r>
              <a:rPr lang="fa-IR" sz="4000" dirty="0" err="1">
                <a:solidFill>
                  <a:schemeClr val="tx1"/>
                </a:solidFill>
                <a:cs typeface="B Nazanin" panose="00000400000000000000" pitchFamily="2" charset="-78"/>
              </a:rPr>
              <a:t>راوری</a:t>
            </a:r>
            <a:endParaRPr lang="en-US" sz="4000" dirty="0">
              <a:solidFill>
                <a:schemeClr val="tx1"/>
              </a:solidFill>
              <a:cs typeface="B Nazanin" panose="00000400000000000000" pitchFamily="2" charset="-78"/>
            </a:endParaRPr>
          </a:p>
          <a:p>
            <a:endParaRPr lang="en-US" sz="1800" dirty="0">
              <a:cs typeface="B Nazanin" panose="00000400000000000000" pitchFamily="2" charset="-78"/>
            </a:endParaRPr>
          </a:p>
        </p:txBody>
      </p:sp>
    </p:spTree>
    <p:extLst>
      <p:ext uri="{BB962C8B-B14F-4D97-AF65-F5344CB8AC3E}">
        <p14:creationId xmlns:p14="http://schemas.microsoft.com/office/powerpoint/2010/main" val="3667246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412776"/>
            <a:ext cx="8229600" cy="4525962"/>
          </a:xfrm>
        </p:spPr>
        <p:txBody>
          <a:bodyPr/>
          <a:lstStyle/>
          <a:p>
            <a:pPr algn="l" rtl="0"/>
            <a:r>
              <a:rPr lang="pt-BR" sz="3600" b="1" i="1" dirty="0">
                <a:solidFill>
                  <a:srgbClr val="000000"/>
                </a:solidFill>
                <a:latin typeface="Franklin Gothic Medium"/>
              </a:rPr>
              <a:t>V U L N E R A B I L I T I E S </a:t>
            </a:r>
          </a:p>
          <a:p>
            <a:pPr lvl="1" algn="l" rtl="0"/>
            <a:r>
              <a:rPr lang="en-US" sz="3200" b="1" dirty="0">
                <a:solidFill>
                  <a:srgbClr val="000000"/>
                </a:solidFill>
                <a:latin typeface="Franklin Gothic Medium"/>
                <a:hlinkClick r:id="" action="ppaction://customshow?id=85&amp;return=true"/>
              </a:rPr>
              <a:t>Low energy stores</a:t>
            </a:r>
            <a:endParaRPr lang="en-US" sz="3200" b="1" dirty="0">
              <a:solidFill>
                <a:srgbClr val="000000"/>
              </a:solidFill>
              <a:latin typeface="Franklin Gothic Medium"/>
            </a:endParaRPr>
          </a:p>
          <a:p>
            <a:pPr lvl="1" algn="l" rtl="0"/>
            <a:r>
              <a:rPr lang="en-US" sz="3200" dirty="0">
                <a:solidFill>
                  <a:srgbClr val="000000"/>
                </a:solidFill>
                <a:latin typeface="Franklin Gothic Medium"/>
              </a:rPr>
              <a:t>Impaired thermoregulation</a:t>
            </a:r>
          </a:p>
          <a:p>
            <a:pPr lvl="1" algn="l" rtl="0"/>
            <a:r>
              <a:rPr lang="en-US" sz="3200" dirty="0">
                <a:solidFill>
                  <a:srgbClr val="000000"/>
                </a:solidFill>
                <a:latin typeface="Franklin Gothic Medium"/>
              </a:rPr>
              <a:t>Immature or wet lungs</a:t>
            </a:r>
          </a:p>
          <a:p>
            <a:pPr lvl="1" algn="l" rtl="0"/>
            <a:r>
              <a:rPr lang="en-US" sz="3200" dirty="0">
                <a:solidFill>
                  <a:srgbClr val="000000"/>
                </a:solidFill>
                <a:latin typeface="Franklin Gothic Medium"/>
              </a:rPr>
              <a:t>Impaired bilirubin metabolism</a:t>
            </a:r>
          </a:p>
          <a:p>
            <a:pPr lvl="1" algn="l" rtl="0"/>
            <a:r>
              <a:rPr lang="en-US" sz="3200" dirty="0">
                <a:solidFill>
                  <a:srgbClr val="000000"/>
                </a:solidFill>
                <a:latin typeface="Franklin Gothic Medium"/>
              </a:rPr>
              <a:t>Increased infection rate</a:t>
            </a:r>
          </a:p>
          <a:p>
            <a:pPr lvl="1" algn="l" rtl="0"/>
            <a:r>
              <a:rPr lang="en-US" sz="3200" dirty="0">
                <a:solidFill>
                  <a:srgbClr val="FF0000"/>
                </a:solidFill>
                <a:latin typeface="Franklin Gothic Medium"/>
              </a:rPr>
              <a:t>Immature brain</a:t>
            </a:r>
          </a:p>
          <a:p>
            <a:pPr lvl="1" algn="l" rtl="0"/>
            <a:r>
              <a:rPr lang="en-US" sz="3200" dirty="0">
                <a:solidFill>
                  <a:srgbClr val="FF0000"/>
                </a:solidFill>
                <a:latin typeface="Franklin Gothic Medium"/>
              </a:rPr>
              <a:t>Poor feeding</a:t>
            </a:r>
          </a:p>
        </p:txBody>
      </p:sp>
      <p:graphicFrame>
        <p:nvGraphicFramePr>
          <p:cNvPr id="8" name="Diagram 7"/>
          <p:cNvGraphicFramePr/>
          <p:nvPr>
            <p:extLst>
              <p:ext uri="{D42A27DB-BD31-4B8C-83A1-F6EECF244321}">
                <p14:modId xmlns:p14="http://schemas.microsoft.com/office/powerpoint/2010/main" val="3998074312"/>
              </p:ext>
            </p:extLst>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3424" y="3356992"/>
            <a:ext cx="2030060"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50000"/>
          <a:stretch/>
        </p:blipFill>
        <p:spPr bwMode="auto">
          <a:xfrm>
            <a:off x="6583424" y="1589327"/>
            <a:ext cx="2030060" cy="169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666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79103" y="1916832"/>
            <a:ext cx="5925345" cy="3024336"/>
          </a:xfrm>
        </p:spPr>
        <p:txBody>
          <a:bodyPr/>
          <a:lstStyle/>
          <a:p>
            <a:r>
              <a:rPr lang="fa-IR" sz="2800" dirty="0">
                <a:cs typeface="B Nazanin" panose="00000400000000000000" pitchFamily="2" charset="-78"/>
              </a:rPr>
              <a:t>مصرف حدود 90 </a:t>
            </a:r>
            <a:r>
              <a:rPr lang="fa-IR" sz="2800" dirty="0" err="1">
                <a:cs typeface="B Nazanin" panose="00000400000000000000" pitchFamily="2" charset="-78"/>
              </a:rPr>
              <a:t>درصدگلیکوژن</a:t>
            </a:r>
            <a:r>
              <a:rPr lang="fa-IR" sz="2800" dirty="0">
                <a:cs typeface="B Nazanin" panose="00000400000000000000" pitchFamily="2" charset="-78"/>
              </a:rPr>
              <a:t> کبدی ظرف 3 ساعت نخست زندگی در یک </a:t>
            </a:r>
            <a:r>
              <a:rPr lang="fa-IR" sz="2800" b="1" u="sng" dirty="0">
                <a:cs typeface="B Nazanin" panose="00000400000000000000" pitchFamily="2" charset="-78"/>
              </a:rPr>
              <a:t>نوزاد سالم </a:t>
            </a:r>
            <a:r>
              <a:rPr lang="fa-IR" sz="2800" b="1" u="sng" dirty="0" err="1">
                <a:cs typeface="B Nazanin" panose="00000400000000000000" pitchFamily="2" charset="-78"/>
              </a:rPr>
              <a:t>ترم</a:t>
            </a:r>
            <a:r>
              <a:rPr lang="fa-IR" sz="2800" b="1" u="sng" dirty="0">
                <a:cs typeface="B Nazanin" panose="00000400000000000000" pitchFamily="2" charset="-78"/>
              </a:rPr>
              <a:t> </a:t>
            </a:r>
          </a:p>
          <a:p>
            <a:r>
              <a:rPr lang="fa-IR" sz="2800" dirty="0">
                <a:cs typeface="B Nazanin" panose="00000400000000000000" pitchFamily="2" charset="-78"/>
              </a:rPr>
              <a:t>اتمام سریع گلوکز در نوزاد نارس نزدیک به </a:t>
            </a:r>
            <a:r>
              <a:rPr lang="fa-IR" sz="2800" dirty="0" err="1">
                <a:cs typeface="B Nazanin" panose="00000400000000000000" pitchFamily="2" charset="-78"/>
              </a:rPr>
              <a:t>ترم</a:t>
            </a:r>
            <a:r>
              <a:rPr lang="fa-IR" sz="2800" dirty="0">
                <a:cs typeface="B Nazanin" panose="00000400000000000000" pitchFamily="2" charset="-78"/>
              </a:rPr>
              <a:t> با </a:t>
            </a:r>
            <a:r>
              <a:rPr lang="fa-IR" sz="2800" b="1" u="sng" dirty="0">
                <a:cs typeface="B Nazanin" panose="00000400000000000000" pitchFamily="2" charset="-78"/>
              </a:rPr>
              <a:t>فقدان منابع </a:t>
            </a:r>
            <a:r>
              <a:rPr lang="fa-IR" sz="2800" b="1" u="sng" dirty="0" err="1">
                <a:cs typeface="B Nazanin" panose="00000400000000000000" pitchFamily="2" charset="-78"/>
              </a:rPr>
              <a:t>گلیکوژن</a:t>
            </a:r>
            <a:r>
              <a:rPr lang="fa-IR" sz="2800" b="1" u="sng" dirty="0">
                <a:cs typeface="B Nazanin" panose="00000400000000000000" pitchFamily="2" charset="-78"/>
              </a:rPr>
              <a:t> کبدی یا ذخایر چربی قهوه ای کافی</a:t>
            </a:r>
            <a:r>
              <a:rPr lang="en-US" sz="2800" b="1" u="sng" dirty="0">
                <a:cs typeface="B Nazanin" panose="00000400000000000000" pitchFamily="2" charset="-78"/>
              </a:rPr>
              <a:t>BAT </a:t>
            </a:r>
            <a:r>
              <a:rPr lang="fa-IR" sz="2800" b="1" u="sng" dirty="0">
                <a:cs typeface="B Nazanin" panose="00000400000000000000" pitchFamily="2" charset="-78"/>
              </a:rPr>
              <a:t>(</a:t>
            </a:r>
            <a:r>
              <a:rPr lang="fa-IR" sz="2800" u="sng" dirty="0">
                <a:cs typeface="B Nazanin" panose="00000400000000000000" pitchFamily="2" charset="-78"/>
              </a:rPr>
              <a:t>حفظ دمای بدن، </a:t>
            </a:r>
            <a:r>
              <a:rPr lang="fa-IR" sz="2800" u="sng" dirty="0" err="1">
                <a:cs typeface="B Nazanin" panose="00000400000000000000" pitchFamily="2" charset="-78"/>
              </a:rPr>
              <a:t>تآمین</a:t>
            </a:r>
            <a:r>
              <a:rPr lang="fa-IR" sz="2800" u="sng" dirty="0">
                <a:cs typeface="B Nazanin" panose="00000400000000000000" pitchFamily="2" charset="-78"/>
              </a:rPr>
              <a:t> انرژی مورد نیاز)</a:t>
            </a:r>
          </a:p>
        </p:txBody>
      </p:sp>
      <p:graphicFrame>
        <p:nvGraphicFramePr>
          <p:cNvPr id="5" name="Diagram 4"/>
          <p:cNvGraphicFramePr/>
          <p:nvPr>
            <p:extLst>
              <p:ext uri="{D42A27DB-BD31-4B8C-83A1-F6EECF244321}">
                <p14:modId xmlns:p14="http://schemas.microsoft.com/office/powerpoint/2010/main" val="1540189876"/>
              </p:ext>
            </p:extLst>
          </p:nvPr>
        </p:nvGraphicFramePr>
        <p:xfrm>
          <a:off x="395536" y="332656"/>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11</a:t>
            </a:fld>
            <a:endParaRPr lang="fa-IR" dirty="0"/>
          </a:p>
        </p:txBody>
      </p:sp>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397" r="11790"/>
          <a:stretch/>
        </p:blipFill>
        <p:spPr bwMode="auto">
          <a:xfrm>
            <a:off x="683568" y="1700808"/>
            <a:ext cx="2088232" cy="2457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6" name="Content Placeholder 1"/>
          <p:cNvSpPr txBox="1">
            <a:spLocks/>
          </p:cNvSpPr>
          <p:nvPr/>
        </p:nvSpPr>
        <p:spPr bwMode="auto">
          <a:xfrm>
            <a:off x="611560" y="4437112"/>
            <a:ext cx="79928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fa-IR" sz="2800" b="1" dirty="0">
                <a:cs typeface="B Nazanin" panose="00000400000000000000" pitchFamily="2" charset="-78"/>
              </a:rPr>
              <a:t>عدم</a:t>
            </a:r>
            <a:r>
              <a:rPr lang="fa-IR" sz="2800" dirty="0">
                <a:cs typeface="B Nazanin" panose="00000400000000000000" pitchFamily="2" charset="-78"/>
              </a:rPr>
              <a:t> </a:t>
            </a:r>
            <a:r>
              <a:rPr lang="fa-IR" sz="2800" b="1" dirty="0">
                <a:cs typeface="B Nazanin" panose="00000400000000000000" pitchFamily="2" charset="-78"/>
              </a:rPr>
              <a:t>تغذیه موثر و زود هنگام از پستان مادر</a:t>
            </a:r>
            <a:r>
              <a:rPr lang="fa-IR" sz="4400" dirty="0">
                <a:latin typeface="Times New Roman"/>
                <a:cs typeface="B Nazanin" panose="00000400000000000000" pitchFamily="2" charset="-78"/>
              </a:rPr>
              <a:t>←</a:t>
            </a:r>
            <a:r>
              <a:rPr lang="fa-IR" sz="2800" b="1" dirty="0">
                <a:latin typeface="Times New Roman"/>
                <a:cs typeface="B Nazanin" panose="00000400000000000000" pitchFamily="2" charset="-78"/>
              </a:rPr>
              <a:t> </a:t>
            </a:r>
            <a:r>
              <a:rPr lang="fa-IR" sz="2800" dirty="0">
                <a:cs typeface="B Nazanin" panose="00000400000000000000" pitchFamily="2" charset="-78"/>
              </a:rPr>
              <a:t>افت سریع قند و عوارض ناشی از آن</a:t>
            </a:r>
          </a:p>
        </p:txBody>
      </p:sp>
    </p:spTree>
    <p:extLst>
      <p:ext uri="{BB962C8B-B14F-4D97-AF65-F5344CB8AC3E}">
        <p14:creationId xmlns:p14="http://schemas.microsoft.com/office/powerpoint/2010/main" val="2458974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7972" y="5237584"/>
            <a:ext cx="7848872" cy="1071736"/>
          </a:xfrm>
        </p:spPr>
        <p:txBody>
          <a:bodyPr/>
          <a:lstStyle/>
          <a:p>
            <a:pPr algn="l" rtl="0"/>
            <a:r>
              <a:rPr lang="en-US" sz="2800" dirty="0"/>
              <a:t>And Missed feedings, Short feedings, Low milk transfer, Choking, gaging</a:t>
            </a:r>
          </a:p>
          <a:p>
            <a:pPr algn="l" rtl="0"/>
            <a:r>
              <a:rPr lang="en-US" sz="2800" dirty="0"/>
              <a:t> </a:t>
            </a:r>
          </a:p>
        </p:txBody>
      </p:sp>
      <p:graphicFrame>
        <p:nvGraphicFramePr>
          <p:cNvPr id="6" name="Diagram 5"/>
          <p:cNvGraphicFramePr/>
          <p:nvPr>
            <p:extLst>
              <p:ext uri="{D42A27DB-BD31-4B8C-83A1-F6EECF244321}">
                <p14:modId xmlns:p14="http://schemas.microsoft.com/office/powerpoint/2010/main" val="4014910369"/>
              </p:ext>
            </p:extLst>
          </p:nvPr>
        </p:nvGraphicFramePr>
        <p:xfrm>
          <a:off x="467544" y="188640"/>
          <a:ext cx="8229600" cy="1080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18" name="Picture 2" descr="C:\Users\Dr Ravari\Pictures\LPI low fat pad.png">
            <a:hlinkClick r:id="rId8" action="ppaction://program"/>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6669" y="1700808"/>
            <a:ext cx="3027778" cy="288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1"/>
          <p:cNvSpPr txBox="1">
            <a:spLocks/>
          </p:cNvSpPr>
          <p:nvPr/>
        </p:nvSpPr>
        <p:spPr bwMode="auto">
          <a:xfrm>
            <a:off x="587972" y="1363747"/>
            <a:ext cx="4640484" cy="388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l" rtl="0"/>
            <a:r>
              <a:rPr lang="en-US" sz="2800" b="1" dirty="0"/>
              <a:t>Hypotonic</a:t>
            </a:r>
          </a:p>
          <a:p>
            <a:pPr algn="l" rtl="0"/>
            <a:r>
              <a:rPr lang="en-US" sz="2800" dirty="0"/>
              <a:t>Hard to position</a:t>
            </a:r>
          </a:p>
          <a:p>
            <a:pPr algn="l" rtl="0"/>
            <a:r>
              <a:rPr lang="en-US" sz="2800" b="1" dirty="0">
                <a:hlinkClick r:id="" action="ppaction://customshow?id=88&amp;return=true"/>
              </a:rPr>
              <a:t>Poor stamina</a:t>
            </a:r>
            <a:endParaRPr lang="en-US" sz="2800" b="1" dirty="0"/>
          </a:p>
          <a:p>
            <a:pPr algn="l" rtl="0"/>
            <a:r>
              <a:rPr lang="en-US" sz="2800" b="1" dirty="0">
                <a:hlinkClick r:id="" action="ppaction://customshow?id=84&amp;return=true"/>
              </a:rPr>
              <a:t>Poor Latch </a:t>
            </a:r>
            <a:r>
              <a:rPr lang="en-US" sz="2800" b="1" u="sng" dirty="0"/>
              <a:t>and sucking</a:t>
            </a:r>
          </a:p>
          <a:p>
            <a:pPr algn="l" rtl="0"/>
            <a:r>
              <a:rPr lang="en-US" sz="2800" b="1" u="sng" dirty="0">
                <a:solidFill>
                  <a:srgbClr val="FF0000"/>
                </a:solidFill>
              </a:rPr>
              <a:t>Weak suction pressure </a:t>
            </a:r>
          </a:p>
          <a:p>
            <a:pPr lvl="1" algn="l" rtl="0"/>
            <a:r>
              <a:rPr lang="en-US" sz="2400" dirty="0"/>
              <a:t>lack of </a:t>
            </a:r>
            <a:r>
              <a:rPr lang="en-US" sz="2400" b="1" u="sng" dirty="0">
                <a:solidFill>
                  <a:srgbClr val="FF0000"/>
                </a:solidFill>
              </a:rPr>
              <a:t>buccal pad fat</a:t>
            </a:r>
            <a:r>
              <a:rPr lang="en-US" sz="2400" dirty="0"/>
              <a:t>, which would have developed after 37 weeks gestation</a:t>
            </a:r>
          </a:p>
        </p:txBody>
      </p:sp>
    </p:spTree>
    <p:extLst>
      <p:ext uri="{BB962C8B-B14F-4D97-AF65-F5344CB8AC3E}">
        <p14:creationId xmlns:p14="http://schemas.microsoft.com/office/powerpoint/2010/main" val="1751643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06080052"/>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D:\slides\BREASTFEEDING\CD training\atlas\The quantity of milk is (still) not important, the positive experience at the breast counts.png"/>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259632" y="1484784"/>
            <a:ext cx="6494884" cy="4525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2125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51340214"/>
              </p:ext>
            </p:extLst>
          </p:nvPr>
        </p:nvGraphicFramePr>
        <p:xfrm>
          <a:off x="467544" y="116632"/>
          <a:ext cx="82296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D:\slides\BREASTFEEDING\CD training\atlas\Defensive state of the infant  A break may be required. Give me more time!.png"/>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187624" y="1628800"/>
            <a:ext cx="6482674" cy="4525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1187624" y="1772816"/>
            <a:ext cx="6552728" cy="830997"/>
          </a:xfrm>
          <a:prstGeom prst="rect">
            <a:avLst/>
          </a:prstGeom>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rPr>
              <a:t>Choking or blue color with breastfeeding</a:t>
            </a:r>
          </a:p>
          <a:p>
            <a:pPr algn="ctr"/>
            <a:r>
              <a:rPr lang="en-US" sz="2400" b="1" dirty="0">
                <a:solidFill>
                  <a:srgbClr val="FF0000"/>
                </a:solidFill>
                <a:effectLst>
                  <a:outerShdw blurRad="38100" dist="38100" dir="2700000" algn="tl">
                    <a:srgbClr val="000000">
                      <a:alpha val="43137"/>
                    </a:srgbClr>
                  </a:outerShdw>
                </a:effectLst>
              </a:rPr>
              <a:t>suggests a baby is not yet ready</a:t>
            </a:r>
          </a:p>
        </p:txBody>
      </p:sp>
    </p:spTree>
    <p:extLst>
      <p:ext uri="{BB962C8B-B14F-4D97-AF65-F5344CB8AC3E}">
        <p14:creationId xmlns:p14="http://schemas.microsoft.com/office/powerpoint/2010/main" val="3660636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2840" y="1340768"/>
            <a:ext cx="8229600" cy="4525962"/>
          </a:xfrm>
        </p:spPr>
        <p:txBody>
          <a:bodyPr/>
          <a:lstStyle/>
          <a:p>
            <a:pPr algn="l" rtl="0"/>
            <a:r>
              <a:rPr lang="en-US" dirty="0"/>
              <a:t>BFHI 10 Steps</a:t>
            </a:r>
          </a:p>
          <a:p>
            <a:pPr algn="l" rtl="0"/>
            <a:r>
              <a:rPr lang="en-US" dirty="0"/>
              <a:t>Identify risk factors</a:t>
            </a:r>
          </a:p>
          <a:p>
            <a:pPr algn="l" rtl="0"/>
            <a:r>
              <a:rPr lang="en-US" dirty="0"/>
              <a:t>Lactation competent nursing staff</a:t>
            </a:r>
          </a:p>
          <a:p>
            <a:pPr algn="l" rtl="0"/>
            <a:r>
              <a:rPr lang="en-US" dirty="0"/>
              <a:t>IBCLC if at all possible</a:t>
            </a:r>
          </a:p>
          <a:p>
            <a:pPr algn="l" rtl="0"/>
            <a:r>
              <a:rPr lang="en-US" dirty="0"/>
              <a:t>Assessment of milk volume</a:t>
            </a:r>
          </a:p>
          <a:p>
            <a:pPr algn="l" rtl="0"/>
            <a:r>
              <a:rPr lang="en-US" dirty="0"/>
              <a:t>Positioning and latch assistance</a:t>
            </a:r>
          </a:p>
          <a:p>
            <a:pPr algn="l" rtl="0"/>
            <a:r>
              <a:rPr lang="en-US" dirty="0"/>
              <a:t>Nipple shield if needed</a:t>
            </a:r>
          </a:p>
          <a:p>
            <a:pPr algn="l" rtl="0"/>
            <a:r>
              <a:rPr lang="en-US" dirty="0"/>
              <a:t>Feeding plan initiated</a:t>
            </a:r>
          </a:p>
          <a:p>
            <a:pPr algn="l" rtl="0"/>
            <a:r>
              <a:rPr lang="en-US" dirty="0"/>
              <a:t>Initiate pumping (almost everyone) </a:t>
            </a:r>
          </a:p>
          <a:p>
            <a:pPr algn="l" rtl="0"/>
            <a:r>
              <a:rPr lang="en-US" dirty="0"/>
              <a:t>Judicious use of supplementation </a:t>
            </a:r>
          </a:p>
        </p:txBody>
      </p:sp>
      <p:graphicFrame>
        <p:nvGraphicFramePr>
          <p:cNvPr id="6" name="Diagram 5"/>
          <p:cNvGraphicFramePr/>
          <p:nvPr>
            <p:extLst>
              <p:ext uri="{D42A27DB-BD31-4B8C-83A1-F6EECF244321}">
                <p14:modId xmlns:p14="http://schemas.microsoft.com/office/powerpoint/2010/main" val="4089008411"/>
              </p:ext>
            </p:extLst>
          </p:nvPr>
        </p:nvGraphicFramePr>
        <p:xfrm>
          <a:off x="467544" y="188640"/>
          <a:ext cx="8229600" cy="108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ect 2"/>
          <p:cNvSpPr/>
          <p:nvPr/>
        </p:nvSpPr>
        <p:spPr>
          <a:xfrm flipH="1">
            <a:off x="6625094" y="1700808"/>
            <a:ext cx="2016224" cy="2520902"/>
          </a:xfrm>
          <a:prstGeom prst="rect">
            <a:avLst/>
          </a:prstGeom>
          <a:blipFill>
            <a:blip r:embed="rId7" cstate="print"/>
            <a:stretch>
              <a:fillRect/>
            </a:stretch>
          </a:blipFill>
        </p:spPr>
        <p:txBody>
          <a:bodyPr wrap="square" lIns="0" tIns="0" rIns="0" bIns="0" rtlCol="0">
            <a:noAutofit/>
          </a:bodyPr>
          <a:lstStyle/>
          <a:p>
            <a:endParaRPr/>
          </a:p>
        </p:txBody>
      </p:sp>
      <p:sp>
        <p:nvSpPr>
          <p:cNvPr id="7" name="object 4"/>
          <p:cNvSpPr/>
          <p:nvPr/>
        </p:nvSpPr>
        <p:spPr>
          <a:xfrm>
            <a:off x="6574646" y="4365104"/>
            <a:ext cx="2066672" cy="1440160"/>
          </a:xfrm>
          <a:prstGeom prst="rect">
            <a:avLst/>
          </a:prstGeom>
          <a:blipFill>
            <a:blip r:embed="rId8" cstate="print"/>
            <a:stretch>
              <a:fillRect/>
            </a:stretch>
          </a:blipFill>
        </p:spPr>
        <p:txBody>
          <a:bodyPr wrap="square" lIns="0" tIns="0" rIns="0" bIns="0" rtlCol="0">
            <a:noAutofit/>
          </a:bodyPr>
          <a:lstStyle/>
          <a:p>
            <a:pPr fontAlgn="auto">
              <a:spcBef>
                <a:spcPts val="0"/>
              </a:spcBef>
              <a:spcAft>
                <a:spcPts val="0"/>
              </a:spcAft>
            </a:pPr>
            <a:endParaRPr>
              <a:solidFill>
                <a:prstClr val="black"/>
              </a:solidFill>
              <a:latin typeface="Calibri"/>
              <a:cs typeface="+mn-cs"/>
            </a:endParaRPr>
          </a:p>
        </p:txBody>
      </p:sp>
    </p:spTree>
    <p:extLst>
      <p:ext uri="{BB962C8B-B14F-4D97-AF65-F5344CB8AC3E}">
        <p14:creationId xmlns:p14="http://schemas.microsoft.com/office/powerpoint/2010/main" val="3250269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772816"/>
            <a:ext cx="8229600" cy="4824536"/>
          </a:xfrm>
        </p:spPr>
        <p:txBody>
          <a:bodyPr/>
          <a:lstStyle/>
          <a:p>
            <a:pPr marL="0" algn="just">
              <a:spcBef>
                <a:spcPts val="0"/>
              </a:spcBef>
              <a:spcAft>
                <a:spcPts val="800"/>
              </a:spcAft>
            </a:pPr>
            <a:r>
              <a:rPr lang="fa-IR" sz="2800" b="1" dirty="0">
                <a:latin typeface="Times New Roman"/>
                <a:ea typeface="Calibri"/>
                <a:cs typeface="B Nazanin"/>
              </a:rPr>
              <a:t>تماس پوست به پوست مادر و نوزاد و شیردهی زودهنگام و مکرر</a:t>
            </a:r>
          </a:p>
          <a:p>
            <a:pPr marL="228600" algn="just">
              <a:spcBef>
                <a:spcPts val="0"/>
              </a:spcBef>
              <a:spcAft>
                <a:spcPts val="800"/>
              </a:spcAft>
            </a:pPr>
            <a:r>
              <a:rPr lang="fa-IR" sz="2800" b="1" dirty="0">
                <a:latin typeface="Times New Roman"/>
                <a:ea typeface="Calibri"/>
                <a:cs typeface="B Nazanin"/>
              </a:rPr>
              <a:t>وضعیت مناسب برای شیردهی</a:t>
            </a:r>
          </a:p>
          <a:p>
            <a:pPr marL="0" algn="just">
              <a:spcBef>
                <a:spcPts val="0"/>
              </a:spcBef>
              <a:spcAft>
                <a:spcPts val="800"/>
              </a:spcAft>
            </a:pPr>
            <a:r>
              <a:rPr lang="fa-IR" sz="2800" b="1" dirty="0">
                <a:latin typeface="Times New Roman"/>
                <a:ea typeface="Calibri"/>
                <a:cs typeface="B Nazanin"/>
              </a:rPr>
              <a:t>اطمینان از گرفتن صحیح پستان و مکیدن قوی نوزاد </a:t>
            </a:r>
          </a:p>
          <a:p>
            <a:pPr marL="0" algn="just">
              <a:spcBef>
                <a:spcPts val="0"/>
              </a:spcBef>
              <a:spcAft>
                <a:spcPts val="800"/>
              </a:spcAft>
            </a:pPr>
            <a:r>
              <a:rPr lang="fa-IR" sz="2800" b="1" dirty="0">
                <a:latin typeface="Times New Roman"/>
                <a:ea typeface="Calibri"/>
                <a:cs typeface="B Nazanin"/>
              </a:rPr>
              <a:t>امکان ضرورت استفاده از محافظ نوک پستان </a:t>
            </a:r>
          </a:p>
          <a:p>
            <a:pPr marL="0" algn="just">
              <a:spcBef>
                <a:spcPts val="0"/>
              </a:spcBef>
              <a:spcAft>
                <a:spcPts val="800"/>
              </a:spcAft>
            </a:pPr>
            <a:r>
              <a:rPr lang="fa-IR" sz="2800" b="1" dirty="0">
                <a:latin typeface="Times New Roman"/>
                <a:ea typeface="Calibri"/>
                <a:cs typeface="B Nazanin"/>
              </a:rPr>
              <a:t>فشردن پستان در تمام دفعات شیردهی</a:t>
            </a:r>
          </a:p>
          <a:p>
            <a:pPr marL="0" algn="just">
              <a:spcBef>
                <a:spcPts val="0"/>
              </a:spcBef>
              <a:spcAft>
                <a:spcPts val="800"/>
              </a:spcAft>
            </a:pPr>
            <a:r>
              <a:rPr lang="fa-IR" sz="2800" b="1" dirty="0" err="1">
                <a:latin typeface="Times New Roman"/>
                <a:ea typeface="Calibri"/>
                <a:cs typeface="B Nazanin"/>
              </a:rPr>
              <a:t>شیردوشی</a:t>
            </a:r>
            <a:r>
              <a:rPr lang="fa-IR" sz="2800" b="1" dirty="0">
                <a:latin typeface="Times New Roman"/>
                <a:ea typeface="Calibri"/>
                <a:cs typeface="B Nazanin"/>
              </a:rPr>
              <a:t> با پمپ الکتریکی همزمان و </a:t>
            </a:r>
            <a:r>
              <a:rPr lang="fa-IR" sz="2800" b="1" dirty="0" err="1">
                <a:latin typeface="Times New Roman"/>
                <a:ea typeface="Calibri"/>
                <a:cs typeface="B Nazanin"/>
              </a:rPr>
              <a:t>شیردوشی</a:t>
            </a:r>
            <a:r>
              <a:rPr lang="fa-IR" sz="2800" b="1" dirty="0">
                <a:latin typeface="Times New Roman"/>
                <a:ea typeface="Calibri"/>
                <a:cs typeface="B Nazanin"/>
              </a:rPr>
              <a:t> با دست</a:t>
            </a:r>
          </a:p>
          <a:p>
            <a:pPr marL="0" algn="just">
              <a:spcBef>
                <a:spcPts val="0"/>
              </a:spcBef>
              <a:spcAft>
                <a:spcPts val="800"/>
              </a:spcAft>
            </a:pPr>
            <a:r>
              <a:rPr lang="fa-IR" sz="2800" b="1" dirty="0">
                <a:latin typeface="Times New Roman"/>
                <a:ea typeface="Calibri"/>
                <a:cs typeface="B Nazanin"/>
              </a:rPr>
              <a:t>تغذیه با مکمل در صورت لزوم</a:t>
            </a:r>
            <a:endParaRPr lang="en-US" sz="2400" b="1" dirty="0">
              <a:latin typeface="Calibri"/>
              <a:ea typeface="Calibri"/>
              <a:cs typeface="Arial"/>
            </a:endParaRPr>
          </a:p>
          <a:p>
            <a:pPr marL="0" algn="just">
              <a:spcBef>
                <a:spcPts val="0"/>
              </a:spcBef>
              <a:spcAft>
                <a:spcPts val="800"/>
              </a:spcAft>
            </a:pPr>
            <a:r>
              <a:rPr lang="fa-IR" sz="2800" b="1" dirty="0">
                <a:latin typeface="Times New Roman"/>
                <a:ea typeface="Calibri"/>
                <a:cs typeface="B Nazanin"/>
              </a:rPr>
              <a:t>پیش بینی مشکلات و کمک های مورد نیاز  و ادامه پیگیری</a:t>
            </a:r>
            <a:endParaRPr lang="en-US" sz="2800" b="1" dirty="0">
              <a:cs typeface="B Nazanin" panose="00000400000000000000" pitchFamily="2" charset="-78"/>
            </a:endParaRPr>
          </a:p>
          <a:p>
            <a:pPr marL="255588" lvl="1" algn="just">
              <a:spcBef>
                <a:spcPts val="0"/>
              </a:spcBef>
              <a:spcAft>
                <a:spcPts val="800"/>
              </a:spcAft>
            </a:pPr>
            <a:endParaRPr lang="fa-IR" sz="2400" b="1" dirty="0">
              <a:latin typeface="Times New Roman"/>
              <a:ea typeface="Calibri"/>
              <a:cs typeface="B Nazanin"/>
            </a:endParaRPr>
          </a:p>
          <a:p>
            <a:pPr marL="0" algn="just">
              <a:spcBef>
                <a:spcPts val="0"/>
              </a:spcBef>
              <a:spcAft>
                <a:spcPts val="800"/>
              </a:spcAft>
            </a:pPr>
            <a:endParaRPr lang="en-US" sz="2800" b="1" dirty="0">
              <a:latin typeface="Calibri"/>
              <a:ea typeface="Calibri"/>
              <a:cs typeface="Arial"/>
            </a:endParaRPr>
          </a:p>
          <a:p>
            <a:pPr marL="0" algn="just">
              <a:spcBef>
                <a:spcPts val="0"/>
              </a:spcBef>
              <a:spcAft>
                <a:spcPts val="800"/>
              </a:spcAft>
            </a:pPr>
            <a:endParaRPr lang="en-US" sz="2000" b="1" dirty="0">
              <a:latin typeface="Calibri"/>
              <a:ea typeface="Calibri"/>
              <a:cs typeface="Arial"/>
            </a:endParaRPr>
          </a:p>
          <a:p>
            <a:pPr marL="228600" algn="just">
              <a:spcBef>
                <a:spcPts val="0"/>
              </a:spcBef>
              <a:spcAft>
                <a:spcPts val="800"/>
              </a:spcAft>
            </a:pPr>
            <a:endParaRPr lang="en-US" sz="2800" b="1" dirty="0">
              <a:latin typeface="Calibri"/>
              <a:ea typeface="Calibri"/>
              <a:cs typeface="Arial"/>
            </a:endParaRPr>
          </a:p>
          <a:p>
            <a:pPr marL="0" algn="just">
              <a:spcBef>
                <a:spcPts val="0"/>
              </a:spcBef>
              <a:spcAft>
                <a:spcPts val="800"/>
              </a:spcAft>
            </a:pPr>
            <a:endParaRPr lang="en-US" sz="2800" b="1" dirty="0">
              <a:latin typeface="Calibri"/>
              <a:ea typeface="Calibri"/>
              <a:cs typeface="Arial"/>
            </a:endParaRPr>
          </a:p>
        </p:txBody>
      </p:sp>
      <p:graphicFrame>
        <p:nvGraphicFramePr>
          <p:cNvPr id="5" name="Diagram 4"/>
          <p:cNvGraphicFramePr/>
          <p:nvPr>
            <p:extLst>
              <p:ext uri="{D42A27DB-BD31-4B8C-83A1-F6EECF244321}">
                <p14:modId xmlns:p14="http://schemas.microsoft.com/office/powerpoint/2010/main" val="419560138"/>
              </p:ext>
            </p:extLst>
          </p:nvPr>
        </p:nvGraphicFramePr>
        <p:xfrm>
          <a:off x="251520" y="188640"/>
          <a:ext cx="8712968"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7912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204864"/>
            <a:ext cx="7920880" cy="1584177"/>
          </a:xfrm>
        </p:spPr>
        <p:txBody>
          <a:bodyPr>
            <a:noAutofit/>
          </a:bodyPr>
          <a:lstStyle/>
          <a:p>
            <a:r>
              <a:rPr lang="fa-IR" sz="4000" dirty="0">
                <a:cs typeface="B Nazanin" panose="00000400000000000000" pitchFamily="2" charset="-78"/>
              </a:rPr>
              <a:t>تماس پوست به پوست مادر و نوزاد و شیردهی زودهنگام و مکرر</a:t>
            </a:r>
          </a:p>
        </p:txBody>
      </p:sp>
    </p:spTree>
    <p:extLst>
      <p:ext uri="{BB962C8B-B14F-4D97-AF65-F5344CB8AC3E}">
        <p14:creationId xmlns:p14="http://schemas.microsoft.com/office/powerpoint/2010/main" val="2028862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600" y="3068960"/>
            <a:ext cx="7519629" cy="3168352"/>
          </a:xfrm>
        </p:spPr>
        <p:txBody>
          <a:bodyPr/>
          <a:lstStyle/>
          <a:p>
            <a:r>
              <a:rPr lang="fa-IR" sz="2800" dirty="0">
                <a:cs typeface="B Nazanin" panose="00000400000000000000" pitchFamily="2" charset="-78"/>
              </a:rPr>
              <a:t>تغذیه با شیرمادر در طی ساعت اول پس از تولد و سپس تشویق به </a:t>
            </a:r>
            <a:r>
              <a:rPr lang="fa-IR" sz="2800" b="1" u="sng" dirty="0">
                <a:cs typeface="B Nazanin" panose="00000400000000000000" pitchFamily="2" charset="-78"/>
              </a:rPr>
              <a:t>مکیدن موثر و مکرر پستان و </a:t>
            </a:r>
            <a:r>
              <a:rPr lang="fa-IR" sz="2800" dirty="0">
                <a:cs typeface="B Nazanin" panose="00000400000000000000" pitchFamily="2" charset="-78"/>
              </a:rPr>
              <a:t>:</a:t>
            </a:r>
          </a:p>
          <a:p>
            <a:pPr lvl="1"/>
            <a:r>
              <a:rPr lang="fa-IR" sz="2400" dirty="0">
                <a:cs typeface="B Nazanin" panose="00000400000000000000" pitchFamily="2" charset="-78"/>
              </a:rPr>
              <a:t>هم اتاقی مادر و نوزاد </a:t>
            </a:r>
          </a:p>
          <a:p>
            <a:pPr lvl="1"/>
            <a:r>
              <a:rPr lang="fa-IR" sz="2400" dirty="0">
                <a:cs typeface="B Nazanin" panose="00000400000000000000" pitchFamily="2" charset="-78"/>
              </a:rPr>
              <a:t>ادامه تماس پوستی با مادر و شیرخوردن بر حسب میل و تقاضا با 8 تا 12بار در 24 ساعت </a:t>
            </a:r>
          </a:p>
          <a:p>
            <a:pPr lvl="1"/>
            <a:r>
              <a:rPr lang="fa-IR" sz="2800" dirty="0">
                <a:cs typeface="B Nazanin" panose="00000400000000000000" pitchFamily="2" charset="-78"/>
              </a:rPr>
              <a:t>در صورت عدم مکیدن </a:t>
            </a:r>
            <a:r>
              <a:rPr lang="fa-IR" sz="2800" dirty="0" err="1">
                <a:cs typeface="B Nazanin" panose="00000400000000000000" pitchFamily="2" charset="-78"/>
              </a:rPr>
              <a:t>موثرپستان</a:t>
            </a:r>
            <a:r>
              <a:rPr lang="fa-IR" sz="2800" dirty="0">
                <a:cs typeface="B Nazanin" panose="00000400000000000000" pitchFamily="2" charset="-78"/>
              </a:rPr>
              <a:t>  ،استفاده از </a:t>
            </a:r>
            <a:r>
              <a:rPr lang="fa-IR" sz="2800" b="1" dirty="0">
                <a:cs typeface="B Nazanin" panose="00000400000000000000" pitchFamily="2" charset="-78"/>
              </a:rPr>
              <a:t>آغوز و </a:t>
            </a:r>
            <a:r>
              <a:rPr lang="fa-IR" sz="2800" b="1" dirty="0" err="1">
                <a:cs typeface="B Nazanin" panose="00000400000000000000" pitchFamily="2" charset="-78"/>
              </a:rPr>
              <a:t>شیردوشیده</a:t>
            </a:r>
            <a:r>
              <a:rPr lang="fa-IR" sz="2800" b="1" dirty="0">
                <a:cs typeface="B Nazanin" panose="00000400000000000000" pitchFamily="2" charset="-78"/>
              </a:rPr>
              <a:t> شده  مادر </a:t>
            </a:r>
            <a:r>
              <a:rPr lang="fa-IR" sz="2800" dirty="0">
                <a:cs typeface="B Nazanin" panose="00000400000000000000" pitchFamily="2" charset="-78"/>
              </a:rPr>
              <a:t>با ابزار کمکی مناسب در شیردهی</a:t>
            </a:r>
          </a:p>
        </p:txBody>
      </p:sp>
      <p:graphicFrame>
        <p:nvGraphicFramePr>
          <p:cNvPr id="6" name="Diagram 5"/>
          <p:cNvGraphicFramePr/>
          <p:nvPr>
            <p:extLst>
              <p:ext uri="{D42A27DB-BD31-4B8C-83A1-F6EECF244321}">
                <p14:modId xmlns:p14="http://schemas.microsoft.com/office/powerpoint/2010/main" val="3041201402"/>
              </p:ext>
            </p:extLst>
          </p:nvPr>
        </p:nvGraphicFramePr>
        <p:xfrm>
          <a:off x="457200" y="116632"/>
          <a:ext cx="8229600" cy="1301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1"/>
          <p:cNvSpPr txBox="1">
            <a:spLocks/>
          </p:cNvSpPr>
          <p:nvPr/>
        </p:nvSpPr>
        <p:spPr bwMode="auto">
          <a:xfrm>
            <a:off x="3419872" y="1529211"/>
            <a:ext cx="513791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72A376"/>
              </a:buClr>
            </a:pPr>
            <a:r>
              <a:rPr lang="fa-IR" sz="3200" dirty="0">
                <a:solidFill>
                  <a:prstClr val="black"/>
                </a:solidFill>
                <a:cs typeface="B Nazanin" panose="00000400000000000000" pitchFamily="2" charset="-78"/>
              </a:rPr>
              <a:t>ثبات قلبی ، تنفسی و دمای بدن ، </a:t>
            </a:r>
            <a:r>
              <a:rPr lang="fa-IR" sz="3200" b="1" u="sng" dirty="0">
                <a:solidFill>
                  <a:prstClr val="black"/>
                </a:solidFill>
                <a:cs typeface="B Nazanin" panose="00000400000000000000" pitchFamily="2" charset="-78"/>
              </a:rPr>
              <a:t>کمک به افزایش تولید شیر</a:t>
            </a:r>
            <a:r>
              <a:rPr lang="fa-IR" sz="3200" dirty="0">
                <a:solidFill>
                  <a:prstClr val="black"/>
                </a:solidFill>
                <a:cs typeface="B Nazanin" panose="00000400000000000000" pitchFamily="2" charset="-78"/>
              </a:rPr>
              <a:t> و کمک  به هوشیاری نوزاد</a:t>
            </a:r>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8564" b="60889"/>
          <a:stretch/>
        </p:blipFill>
        <p:spPr bwMode="auto">
          <a:xfrm flipH="1">
            <a:off x="827584" y="1619932"/>
            <a:ext cx="2864559" cy="13494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292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564904"/>
            <a:ext cx="7920880" cy="1152129"/>
          </a:xfrm>
        </p:spPr>
        <p:txBody>
          <a:bodyPr>
            <a:noAutofit/>
          </a:bodyPr>
          <a:lstStyle/>
          <a:p>
            <a:r>
              <a:rPr lang="fa-IR" sz="5400" dirty="0">
                <a:cs typeface="B Nazanin" panose="00000400000000000000" pitchFamily="2" charset="-78"/>
              </a:rPr>
              <a:t>وضعیت مناسب برای شیردهی</a:t>
            </a:r>
            <a:br>
              <a:rPr lang="fa-IR" dirty="0">
                <a:cs typeface="B Nazanin" panose="00000400000000000000" pitchFamily="2" charset="-78"/>
              </a:rPr>
            </a:br>
            <a:r>
              <a:rPr lang="fa-IR" sz="4400" dirty="0">
                <a:solidFill>
                  <a:srgbClr val="FF0000"/>
                </a:solidFill>
                <a:cs typeface="B Nazanin" panose="00000400000000000000" pitchFamily="2" charset="-78"/>
              </a:rPr>
              <a:t>در نوزادان نارس نزدیک  به </a:t>
            </a:r>
            <a:r>
              <a:rPr lang="fa-IR" sz="4400" dirty="0" err="1">
                <a:solidFill>
                  <a:srgbClr val="FF0000"/>
                </a:solidFill>
                <a:cs typeface="B Nazanin" panose="00000400000000000000" pitchFamily="2" charset="-78"/>
              </a:rPr>
              <a:t>ترم</a:t>
            </a:r>
            <a:endParaRPr lang="fa-IR" dirty="0">
              <a:solidFill>
                <a:srgbClr val="FF0000"/>
              </a:solidFill>
              <a:cs typeface="B Nazanin" panose="00000400000000000000" pitchFamily="2" charset="-78"/>
            </a:endParaRPr>
          </a:p>
        </p:txBody>
      </p:sp>
    </p:spTree>
    <p:extLst>
      <p:ext uri="{BB962C8B-B14F-4D97-AF65-F5344CB8AC3E}">
        <p14:creationId xmlns:p14="http://schemas.microsoft.com/office/powerpoint/2010/main" val="3611960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67544" y="3284984"/>
            <a:ext cx="8492480" cy="1311785"/>
          </a:xfrm>
        </p:spPr>
        <p:txBody>
          <a:bodyPr/>
          <a:lstStyle/>
          <a:p>
            <a:r>
              <a:rPr lang="en-US" dirty="0">
                <a:solidFill>
                  <a:srgbClr val="FF0000"/>
                </a:solidFill>
              </a:rPr>
              <a:t>A little baby with big needs</a:t>
            </a:r>
          </a:p>
        </p:txBody>
      </p:sp>
      <p:sp>
        <p:nvSpPr>
          <p:cNvPr id="4" name="Slide Number Placeholder 3"/>
          <p:cNvSpPr>
            <a:spLocks noGrp="1"/>
          </p:cNvSpPr>
          <p:nvPr>
            <p:ph type="sldNum" sz="quarter" idx="4294967295"/>
          </p:nvPr>
        </p:nvSpPr>
        <p:spPr>
          <a:xfrm>
            <a:off x="8777288" y="6408738"/>
            <a:ext cx="366712" cy="365125"/>
          </a:xfrm>
        </p:spPr>
        <p:txBody>
          <a:bodyPr/>
          <a:lstStyle/>
          <a:p>
            <a:pPr>
              <a:defRPr/>
            </a:pPr>
            <a:fld id="{10A915E6-25D4-4478-83EA-8A1184D8A544}" type="slidenum">
              <a:rPr lang="fa-IR" smtClean="0">
                <a:solidFill>
                  <a:prstClr val="black"/>
                </a:solidFill>
              </a:rPr>
              <a:pPr>
                <a:defRPr/>
              </a:pPr>
              <a:t>2</a:t>
            </a:fld>
            <a:endParaRPr lang="fa-IR"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1" y="332656"/>
            <a:ext cx="5170487" cy="2968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903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567334"/>
            <a:ext cx="8424936" cy="4525962"/>
          </a:xfrm>
        </p:spPr>
        <p:txBody>
          <a:bodyPr/>
          <a:lstStyle/>
          <a:p>
            <a:r>
              <a:rPr lang="fa-IR" sz="2800" dirty="0">
                <a:cs typeface="B Nazanin" panose="00000400000000000000" pitchFamily="2" charset="-78"/>
              </a:rPr>
              <a:t>موثرترین روشهای شیردهی برای این نوزادان دو وضعیت شیردهی گهواره</a:t>
            </a:r>
            <a:r>
              <a:rPr lang="en-US" sz="2800" dirty="0">
                <a:cs typeface="B Nazanin" panose="00000400000000000000" pitchFamily="2" charset="-78"/>
              </a:rPr>
              <a:t> </a:t>
            </a:r>
            <a:r>
              <a:rPr lang="fa-IR" sz="2800" dirty="0">
                <a:cs typeface="B Nazanin" panose="00000400000000000000" pitchFamily="2" charset="-78"/>
              </a:rPr>
              <a:t>ای متقابل </a:t>
            </a:r>
            <a:r>
              <a:rPr lang="en-US" sz="2800" dirty="0">
                <a:cs typeface="B Nazanin" panose="00000400000000000000" pitchFamily="2" charset="-78"/>
                <a:hlinkClick r:id="" action="ppaction://customshow?id=81&amp;return=true"/>
              </a:rPr>
              <a:t>(Cross-Cradle) </a:t>
            </a:r>
            <a:r>
              <a:rPr lang="fa-IR" sz="2800" dirty="0">
                <a:cs typeface="B Nazanin" panose="00000400000000000000" pitchFamily="2" charset="-78"/>
              </a:rPr>
              <a:t>و زیر بغلی</a:t>
            </a:r>
            <a:r>
              <a:rPr lang="en-US" sz="2800" dirty="0">
                <a:cs typeface="B Nazanin" panose="00000400000000000000" pitchFamily="2" charset="-78"/>
              </a:rPr>
              <a:t> </a:t>
            </a:r>
            <a:r>
              <a:rPr lang="en-US" sz="2800" dirty="0">
                <a:cs typeface="B Nazanin" panose="00000400000000000000" pitchFamily="2" charset="-78"/>
                <a:hlinkClick r:id="" action="ppaction://customshow?id=89&amp;return=true"/>
              </a:rPr>
              <a:t>(Under Arm)</a:t>
            </a:r>
            <a:r>
              <a:rPr lang="en-US" sz="2800" dirty="0">
                <a:cs typeface="B Nazanin" panose="00000400000000000000" pitchFamily="2" charset="-78"/>
              </a:rPr>
              <a:t> </a:t>
            </a:r>
            <a:r>
              <a:rPr lang="fa-IR" sz="2800" dirty="0">
                <a:cs typeface="B Nazanin" panose="00000400000000000000" pitchFamily="2" charset="-78"/>
              </a:rPr>
              <a:t>است. </a:t>
            </a:r>
          </a:p>
          <a:p>
            <a:r>
              <a:rPr lang="fa-IR" sz="2800" dirty="0">
                <a:cs typeface="B Nazanin" panose="00000400000000000000" pitchFamily="2" charset="-78"/>
              </a:rPr>
              <a:t>وضعیت شیردهی </a:t>
            </a:r>
            <a:r>
              <a:rPr lang="fa-IR" sz="2800" dirty="0" err="1">
                <a:cs typeface="B Nazanin" panose="00000400000000000000" pitchFamily="2" charset="-78"/>
              </a:rPr>
              <a:t>زیربغلی</a:t>
            </a:r>
            <a:r>
              <a:rPr lang="fa-IR" sz="2800" dirty="0">
                <a:cs typeface="B Nazanin" panose="00000400000000000000" pitchFamily="2" charset="-78"/>
              </a:rPr>
              <a:t>:</a:t>
            </a:r>
          </a:p>
          <a:p>
            <a:pPr lvl="1"/>
            <a:r>
              <a:rPr lang="fa-IR" sz="2400" dirty="0">
                <a:cs typeface="B Nazanin" panose="00000400000000000000" pitchFamily="2" charset="-78"/>
              </a:rPr>
              <a:t>آسان ترین، ایمن ترین، و پر بازده ترین حالت برای نوزاد نارس نزدیک به </a:t>
            </a:r>
            <a:r>
              <a:rPr lang="fa-IR" sz="2400" dirty="0" err="1">
                <a:cs typeface="B Nazanin" panose="00000400000000000000" pitchFamily="2" charset="-78"/>
              </a:rPr>
              <a:t>ترم</a:t>
            </a:r>
            <a:r>
              <a:rPr lang="fa-IR" sz="2400" dirty="0">
                <a:cs typeface="B Nazanin" panose="00000400000000000000" pitchFamily="2" charset="-78"/>
              </a:rPr>
              <a:t> </a:t>
            </a:r>
          </a:p>
          <a:p>
            <a:pPr lvl="1"/>
            <a:r>
              <a:rPr lang="fa-IR" sz="2400" dirty="0">
                <a:cs typeface="B Nazanin" panose="00000400000000000000" pitchFamily="2" charset="-78"/>
              </a:rPr>
              <a:t>قرار دادن بالش به صورت عمودی در پشت مادر </a:t>
            </a:r>
          </a:p>
          <a:p>
            <a:pPr lvl="1"/>
            <a:r>
              <a:rPr lang="fa-IR" sz="2400" dirty="0">
                <a:cs typeface="B Nazanin" panose="00000400000000000000" pitchFamily="2" charset="-78"/>
              </a:rPr>
              <a:t>زیر بغل مادر و به پهلو خوابیدن نوزاد و نه به صورت طاق باز و نه روبروی بدن مادر</a:t>
            </a:r>
          </a:p>
          <a:p>
            <a:r>
              <a:rPr lang="fa-IR" sz="2800" dirty="0">
                <a:cs typeface="B Nazanin" panose="00000400000000000000" pitchFamily="2" charset="-78"/>
              </a:rPr>
              <a:t>قرار دادن نوزاد بر روی بالش های کافی جهت هم سطح نمودن با پستان مادر، و به پهلو خواباندن نوزاد با قرار دادن گرفتن یک دست نوزاد در زیر پستان و دست دیگرش به روی آن، و با ران های کمی خمیده</a:t>
            </a:r>
            <a:endParaRPr lang="en-US" sz="2800"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4006935280"/>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9468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098" name="Picture 2" descr="D:\slides\Update slides\LPI\pic\final pic\croos LPI برای ص 70  روش گهوارهای متقابل.jpg"/>
          <p:cNvPicPr>
            <a:picLocks noChangeAspect="1" noChangeArrowheads="1"/>
          </p:cNvPicPr>
          <p:nvPr/>
        </p:nvPicPr>
        <p:blipFill rotWithShape="1">
          <a:blip r:embed="rId3">
            <a:extLst>
              <a:ext uri="{28A0092B-C50C-407E-A947-70E740481C1C}">
                <a14:useLocalDpi xmlns:a14="http://schemas.microsoft.com/office/drawing/2010/main" val="0"/>
              </a:ext>
            </a:extLst>
          </a:blip>
          <a:srcRect l="2619" r="8731"/>
          <a:stretch/>
        </p:blipFill>
        <p:spPr bwMode="auto">
          <a:xfrm>
            <a:off x="0" y="1"/>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slides\Update slides\LPI\pic\final pic\croos LPI 2.jpg"/>
          <p:cNvPicPr>
            <a:picLocks noChangeAspect="1" noChangeArrowheads="1"/>
          </p:cNvPicPr>
          <p:nvPr/>
        </p:nvPicPr>
        <p:blipFill rotWithShape="1">
          <a:blip r:embed="rId4">
            <a:extLst>
              <a:ext uri="{28A0092B-C50C-407E-A947-70E740481C1C}">
                <a14:useLocalDpi xmlns:a14="http://schemas.microsoft.com/office/drawing/2010/main" val="0"/>
              </a:ext>
            </a:extLst>
          </a:blip>
          <a:srcRect l="2169" r="11623"/>
          <a:stretch/>
        </p:blipFill>
        <p:spPr bwMode="auto">
          <a:xfrm>
            <a:off x="-36512" y="27618"/>
            <a:ext cx="9589945" cy="685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slides\Update slides\LPI\pic\final pic\under arm LPI برای ص 69 زیربغلی گذاشته شود.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9" y="0"/>
            <a:ext cx="92094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slides\Update slides\LPI\pic\final pic\under arm LPI 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07" r="13582"/>
          <a:stretch/>
        </p:blipFill>
        <p:spPr bwMode="auto">
          <a:xfrm>
            <a:off x="-33499" y="27385"/>
            <a:ext cx="920940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1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fltVal val="0"/>
                                          </p:val>
                                        </p:tav>
                                        <p:tav tm="100000">
                                          <p:val>
                                            <p:strVal val="#ppt_w"/>
                                          </p:val>
                                        </p:tav>
                                      </p:tavLst>
                                    </p:anim>
                                    <p:anim calcmode="lin" valueType="num">
                                      <p:cBhvr>
                                        <p:cTn id="8" dur="500" fill="hold"/>
                                        <p:tgtEl>
                                          <p:spTgt spid="7171"/>
                                        </p:tgtEl>
                                        <p:attrNameLst>
                                          <p:attrName>ppt_h</p:attrName>
                                        </p:attrNameLst>
                                      </p:cBhvr>
                                      <p:tavLst>
                                        <p:tav tm="0">
                                          <p:val>
                                            <p:fltVal val="0"/>
                                          </p:val>
                                        </p:tav>
                                        <p:tav tm="100000">
                                          <p:val>
                                            <p:strVal val="#ppt_h"/>
                                          </p:val>
                                        </p:tav>
                                      </p:tavLst>
                                    </p:anim>
                                    <p:animEffect transition="in" filter="fade">
                                      <p:cBhvr>
                                        <p:cTn id="9"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12776"/>
            <a:ext cx="8208912" cy="4680520"/>
          </a:xfrm>
        </p:spPr>
        <p:txBody>
          <a:bodyPr/>
          <a:lstStyle/>
          <a:p>
            <a:r>
              <a:rPr lang="en-US" sz="3200" dirty="0">
                <a:cs typeface="B Nazanin" panose="00000400000000000000" pitchFamily="2" charset="-78"/>
              </a:rPr>
              <a:t> </a:t>
            </a:r>
            <a:r>
              <a:rPr lang="fa-IR" sz="3200" b="1" dirty="0">
                <a:cs typeface="B Nazanin" panose="00000400000000000000" pitchFamily="2" charset="-78"/>
              </a:rPr>
              <a:t>وضعیت نادرست:</a:t>
            </a:r>
          </a:p>
          <a:p>
            <a:pPr lvl="1"/>
            <a:r>
              <a:rPr lang="fa-IR" sz="2800" dirty="0">
                <a:cs typeface="B Nazanin" panose="00000400000000000000" pitchFamily="2" charset="-78"/>
              </a:rPr>
              <a:t>مکیدن </a:t>
            </a:r>
            <a:r>
              <a:rPr lang="fa-IR" sz="2800" dirty="0" err="1">
                <a:cs typeface="B Nazanin" panose="00000400000000000000" pitchFamily="2" charset="-78"/>
              </a:rPr>
              <a:t>ناموثر</a:t>
            </a:r>
            <a:endParaRPr lang="fa-IR" sz="2800" dirty="0">
              <a:cs typeface="B Nazanin" panose="00000400000000000000" pitchFamily="2" charset="-78"/>
            </a:endParaRPr>
          </a:p>
          <a:p>
            <a:pPr lvl="1"/>
            <a:r>
              <a:rPr lang="fa-IR" sz="2800" dirty="0">
                <a:cs typeface="B Nazanin" panose="00000400000000000000" pitchFamily="2" charset="-78"/>
              </a:rPr>
              <a:t>اتلاف انرژی</a:t>
            </a:r>
          </a:p>
          <a:p>
            <a:pPr lvl="1"/>
            <a:r>
              <a:rPr lang="fa-IR" sz="2800" dirty="0">
                <a:cs typeface="B Nazanin" panose="00000400000000000000" pitchFamily="2" charset="-78"/>
              </a:rPr>
              <a:t>تأخیر در </a:t>
            </a:r>
            <a:r>
              <a:rPr lang="fa-IR" sz="2800" dirty="0" err="1">
                <a:cs typeface="B Nazanin" panose="00000400000000000000" pitchFamily="2" charset="-78"/>
              </a:rPr>
              <a:t>لاکتوژنز</a:t>
            </a:r>
            <a:r>
              <a:rPr lang="fa-IR" sz="2800" dirty="0">
                <a:cs typeface="B Nazanin" panose="00000400000000000000" pitchFamily="2" charset="-78"/>
              </a:rPr>
              <a:t>  </a:t>
            </a:r>
            <a:r>
              <a:rPr lang="en-US" sz="2800" dirty="0">
                <a:cs typeface="B Nazanin" panose="00000400000000000000" pitchFamily="2" charset="-78"/>
              </a:rPr>
              <a:t>II</a:t>
            </a:r>
            <a:r>
              <a:rPr lang="fa-IR" sz="2800" dirty="0">
                <a:cs typeface="B Nazanin" panose="00000400000000000000" pitchFamily="2" charset="-78"/>
              </a:rPr>
              <a:t> مادر</a:t>
            </a:r>
          </a:p>
          <a:p>
            <a:pPr lvl="1"/>
            <a:r>
              <a:rPr lang="fa-IR" sz="2800" dirty="0">
                <a:cs typeface="B Nazanin" panose="00000400000000000000" pitchFamily="2" charset="-78"/>
              </a:rPr>
              <a:t>کاهش دریافت شیر، </a:t>
            </a:r>
            <a:r>
              <a:rPr lang="fa-IR" sz="2800" dirty="0" err="1">
                <a:cs typeface="B Nazanin" panose="00000400000000000000" pitchFamily="2" charset="-78"/>
              </a:rPr>
              <a:t>هیپوگلیسمی</a:t>
            </a:r>
            <a:r>
              <a:rPr lang="fa-IR" sz="2800" dirty="0">
                <a:cs typeface="B Nazanin" panose="00000400000000000000" pitchFamily="2" charset="-78"/>
              </a:rPr>
              <a:t> </a:t>
            </a:r>
          </a:p>
          <a:p>
            <a:pPr lvl="1"/>
            <a:r>
              <a:rPr lang="fa-IR" sz="2800" dirty="0">
                <a:cs typeface="B Nazanin" panose="00000400000000000000" pitchFamily="2" charset="-78"/>
              </a:rPr>
              <a:t>افزایش زردی</a:t>
            </a:r>
          </a:p>
          <a:p>
            <a:pPr lvl="1"/>
            <a:r>
              <a:rPr lang="fa-IR" sz="2800" dirty="0">
                <a:cs typeface="B Nazanin" panose="00000400000000000000" pitchFamily="2" charset="-78"/>
              </a:rPr>
              <a:t>افزایش خطر بروز کم آبی</a:t>
            </a:r>
          </a:p>
          <a:p>
            <a:pPr lvl="1"/>
            <a:r>
              <a:rPr lang="fa-IR" sz="2800" dirty="0">
                <a:cs typeface="B Nazanin" panose="00000400000000000000" pitchFamily="2" charset="-78"/>
              </a:rPr>
              <a:t>افزایش از دست دادن وزن نوزاد، جراحت نوک پستان </a:t>
            </a:r>
          </a:p>
          <a:p>
            <a:pPr lvl="1"/>
            <a:r>
              <a:rPr lang="fa-IR" sz="2800" dirty="0">
                <a:cs typeface="B Nazanin" panose="00000400000000000000" pitchFamily="2" charset="-78"/>
              </a:rPr>
              <a:t>کاهش دفعات و قطع زودرس شیردهی، و </a:t>
            </a:r>
          </a:p>
          <a:p>
            <a:pPr lvl="1"/>
            <a:r>
              <a:rPr lang="fa-IR" sz="2800" dirty="0">
                <a:cs typeface="B Nazanin" panose="00000400000000000000" pitchFamily="2" charset="-78"/>
              </a:rPr>
              <a:t>حتی آپنه یا ایست قلبی </a:t>
            </a:r>
            <a:r>
              <a:rPr lang="fa-IR" sz="1800" dirty="0">
                <a:cs typeface="B Nazanin" panose="00000400000000000000" pitchFamily="2" charset="-78"/>
              </a:rPr>
              <a:t>(</a:t>
            </a:r>
            <a:r>
              <a:rPr lang="fa-IR" sz="2000" dirty="0" err="1">
                <a:cs typeface="B Nazanin" panose="00000400000000000000" pitchFamily="2" charset="-78"/>
              </a:rPr>
              <a:t>تاخوردگی</a:t>
            </a:r>
            <a:r>
              <a:rPr lang="fa-IR" sz="2000" dirty="0">
                <a:cs typeface="B Nazanin" panose="00000400000000000000" pitchFamily="2" charset="-78"/>
              </a:rPr>
              <a:t>(پیچیدگی) </a:t>
            </a:r>
            <a:r>
              <a:rPr lang="fa-IR" sz="2000" dirty="0" err="1">
                <a:cs typeface="B Nazanin" panose="00000400000000000000" pitchFamily="2" charset="-78"/>
              </a:rPr>
              <a:t>وکلاپس</a:t>
            </a:r>
            <a:r>
              <a:rPr lang="fa-IR" sz="2000" dirty="0">
                <a:cs typeface="B Nazanin" panose="00000400000000000000" pitchFamily="2" charset="-78"/>
              </a:rPr>
              <a:t> حنجره) </a:t>
            </a:r>
            <a:endParaRPr lang="en-US" sz="2400"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2017024262"/>
              </p:ext>
            </p:extLst>
          </p:nvPr>
        </p:nvGraphicFramePr>
        <p:xfrm>
          <a:off x="133672" y="260648"/>
          <a:ext cx="86868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95536" y="1601702"/>
            <a:ext cx="2880320" cy="2445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093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204864"/>
            <a:ext cx="7920880" cy="1584177"/>
          </a:xfrm>
        </p:spPr>
        <p:txBody>
          <a:bodyPr>
            <a:noAutofit/>
          </a:bodyPr>
          <a:lstStyle/>
          <a:p>
            <a:r>
              <a:rPr lang="fa-IR" sz="4000" dirty="0">
                <a:cs typeface="B Nazanin" panose="00000400000000000000" pitchFamily="2" charset="-78"/>
              </a:rPr>
              <a:t>اطمینان از گرفتن صحیح پستان توسط نوزاد و مکیدن قوی او </a:t>
            </a:r>
          </a:p>
        </p:txBody>
      </p:sp>
    </p:spTree>
    <p:extLst>
      <p:ext uri="{BB962C8B-B14F-4D97-AF65-F5344CB8AC3E}">
        <p14:creationId xmlns:p14="http://schemas.microsoft.com/office/powerpoint/2010/main" val="3611960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340768"/>
            <a:ext cx="8389440" cy="4176464"/>
          </a:xfrm>
        </p:spPr>
        <p:txBody>
          <a:bodyPr/>
          <a:lstStyle/>
          <a:p>
            <a:r>
              <a:rPr lang="en-US" sz="2400" dirty="0">
                <a:cs typeface="B Nazanin" panose="00000400000000000000" pitchFamily="2" charset="-78"/>
              </a:rPr>
              <a:t> </a:t>
            </a:r>
            <a:r>
              <a:rPr lang="fa-IR" sz="2400" dirty="0">
                <a:cs typeface="B Nazanin" panose="00000400000000000000" pitchFamily="2" charset="-78"/>
              </a:rPr>
              <a:t>بیدار </a:t>
            </a:r>
            <a:r>
              <a:rPr lang="fa-IR" sz="2400" dirty="0" err="1">
                <a:cs typeface="B Nazanin" panose="00000400000000000000" pitchFamily="2" charset="-78"/>
              </a:rPr>
              <a:t>نگهداشتن</a:t>
            </a:r>
            <a:r>
              <a:rPr lang="fa-IR" sz="2400" dirty="0">
                <a:cs typeface="B Nazanin" panose="00000400000000000000" pitchFamily="2" charset="-78"/>
              </a:rPr>
              <a:t> نوزاد در طی شیرخوردن</a:t>
            </a:r>
          </a:p>
          <a:p>
            <a:pPr lvl="1"/>
            <a:r>
              <a:rPr lang="fa-IR" sz="2000" dirty="0">
                <a:cs typeface="B Nazanin" panose="00000400000000000000" pitchFamily="2" charset="-78"/>
              </a:rPr>
              <a:t>کمی بالا بردن دست او ، غلغلک دادن </a:t>
            </a:r>
            <a:r>
              <a:rPr lang="fa-IR" sz="2000" dirty="0" err="1">
                <a:cs typeface="B Nazanin" panose="00000400000000000000" pitchFamily="2" charset="-78"/>
              </a:rPr>
              <a:t>زیربغل</a:t>
            </a:r>
            <a:r>
              <a:rPr lang="fa-IR" sz="2000" dirty="0">
                <a:cs typeface="B Nazanin" panose="00000400000000000000" pitchFamily="2" charset="-78"/>
              </a:rPr>
              <a:t> و کف پای او و جابجا نمودن نوزاد به روی ساعد دست های مادر و تعویض پوشک ..</a:t>
            </a:r>
          </a:p>
          <a:p>
            <a:pPr lvl="1"/>
            <a:r>
              <a:rPr lang="fa-IR" sz="2000" b="1" u="sng" dirty="0">
                <a:cs typeface="B Nazanin" panose="00000400000000000000" pitchFamily="2" charset="-78"/>
              </a:rPr>
              <a:t>تعویض پستانها </a:t>
            </a:r>
            <a:r>
              <a:rPr lang="fa-IR" sz="2000" dirty="0">
                <a:cs typeface="B Nazanin" panose="00000400000000000000" pitchFamily="2" charset="-78"/>
              </a:rPr>
              <a:t>به دفعات در </a:t>
            </a:r>
            <a:r>
              <a:rPr lang="fa-IR" sz="2000" dirty="0" err="1">
                <a:cs typeface="B Nazanin" panose="00000400000000000000" pitchFamily="2" charset="-78"/>
              </a:rPr>
              <a:t>هروعده</a:t>
            </a:r>
            <a:r>
              <a:rPr lang="fa-IR" sz="2000" dirty="0">
                <a:cs typeface="B Nazanin" panose="00000400000000000000" pitchFamily="2" charset="-78"/>
              </a:rPr>
              <a:t> شیردادن به منظور کمک به بیدار </a:t>
            </a:r>
            <a:r>
              <a:rPr lang="fa-IR" sz="2000" dirty="0" err="1">
                <a:cs typeface="B Nazanin" panose="00000400000000000000" pitchFamily="2" charset="-78"/>
              </a:rPr>
              <a:t>نگهداشتن</a:t>
            </a:r>
            <a:r>
              <a:rPr lang="fa-IR" sz="2000" dirty="0">
                <a:cs typeface="B Nazanin" panose="00000400000000000000" pitchFamily="2" charset="-78"/>
              </a:rPr>
              <a:t> و تولید شیر (هر 5 دقیقه) </a:t>
            </a:r>
          </a:p>
          <a:p>
            <a:r>
              <a:rPr lang="fa-IR" sz="2400" dirty="0">
                <a:cs typeface="B Nazanin" panose="00000400000000000000" pitchFamily="2" charset="-78"/>
              </a:rPr>
              <a:t>هم سطح قراردادن بینی نوزاد و نه دهان وی با نوک پستان</a:t>
            </a:r>
          </a:p>
          <a:p>
            <a:r>
              <a:rPr lang="fa-IR" sz="2400" dirty="0">
                <a:cs typeface="B Nazanin" panose="00000400000000000000" pitchFamily="2" charset="-78"/>
              </a:rPr>
              <a:t>تمایل </a:t>
            </a:r>
            <a:r>
              <a:rPr lang="fa-IR" sz="2400" dirty="0" err="1">
                <a:cs typeface="B Nazanin" panose="00000400000000000000" pitchFamily="2" charset="-78"/>
              </a:rPr>
              <a:t>سرکمی</a:t>
            </a:r>
            <a:r>
              <a:rPr lang="fa-IR" sz="2400" dirty="0">
                <a:cs typeface="B Nazanin" panose="00000400000000000000" pitchFamily="2" charset="-78"/>
              </a:rPr>
              <a:t> به عقب و چسبیدن چانه به پستان </a:t>
            </a:r>
          </a:p>
          <a:p>
            <a:r>
              <a:rPr lang="fa-IR" sz="2400" dirty="0">
                <a:cs typeface="B Nazanin" panose="00000400000000000000" pitchFamily="2" charset="-78"/>
              </a:rPr>
              <a:t>بردن نوزاد به سمت پستان و نه برعکس</a:t>
            </a:r>
          </a:p>
          <a:p>
            <a:r>
              <a:rPr lang="fa-IR" sz="2400" dirty="0">
                <a:cs typeface="B Nazanin" panose="00000400000000000000" pitchFamily="2" charset="-78"/>
              </a:rPr>
              <a:t>عدم نیاز به حمایت پستان، مگر در پستان آویزان، بسیار بزرگ و سنگین </a:t>
            </a:r>
            <a:r>
              <a:rPr lang="fa-IR" sz="2400" dirty="0" err="1">
                <a:cs typeface="B Nazanin" panose="00000400000000000000" pitchFamily="2" charset="-78"/>
              </a:rPr>
              <a:t>ونوک</a:t>
            </a:r>
            <a:r>
              <a:rPr lang="fa-IR" sz="2400" dirty="0">
                <a:cs typeface="B Nazanin" panose="00000400000000000000" pitchFamily="2" charset="-78"/>
              </a:rPr>
              <a:t> پایین</a:t>
            </a:r>
          </a:p>
          <a:p>
            <a:r>
              <a:rPr lang="fa-IR" sz="2400" dirty="0">
                <a:cs typeface="B Nazanin" panose="00000400000000000000" pitchFamily="2" charset="-78"/>
              </a:rPr>
              <a:t>برای تحریک به گرفتن پستان، استفاده از مانور چانه به پستان، انجام چند بار تلاش و در صورت  نگرفتن پستان، کشیدن یک بار به آرامی چانه </a:t>
            </a:r>
            <a:r>
              <a:rPr lang="fa-IR" sz="2400" dirty="0" err="1">
                <a:cs typeface="B Nazanin" panose="00000400000000000000" pitchFamily="2" charset="-78"/>
              </a:rPr>
              <a:t>بطرف</a:t>
            </a:r>
            <a:r>
              <a:rPr lang="fa-IR" sz="2400" dirty="0">
                <a:cs typeface="B Nazanin" panose="00000400000000000000" pitchFamily="2" charset="-78"/>
              </a:rPr>
              <a:t> پایین  و نهایتا استفاده از محافظ نوک پستان</a:t>
            </a:r>
          </a:p>
          <a:p>
            <a:endParaRPr lang="en-US" sz="2000"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1272126301"/>
              </p:ext>
            </p:extLst>
          </p:nvPr>
        </p:nvGraphicFramePr>
        <p:xfrm>
          <a:off x="97160" y="188640"/>
          <a:ext cx="879532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1258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96958" y="2132856"/>
            <a:ext cx="5640748" cy="3960440"/>
          </a:xfrm>
        </p:spPr>
        <p:txBody>
          <a:bodyPr/>
          <a:lstStyle/>
          <a:p>
            <a:r>
              <a:rPr lang="en-US" sz="2400" dirty="0">
                <a:cs typeface="B Nazanin" panose="00000400000000000000" pitchFamily="2" charset="-78"/>
              </a:rPr>
              <a:t>Latch-on</a:t>
            </a:r>
            <a:r>
              <a:rPr lang="fa-IR" sz="2400" dirty="0">
                <a:cs typeface="B Nazanin" panose="00000400000000000000" pitchFamily="2" charset="-78"/>
              </a:rPr>
              <a:t>با زاویه 90 درجه چانه با قفسه سینه</a:t>
            </a:r>
          </a:p>
          <a:p>
            <a:r>
              <a:rPr lang="fa-IR" sz="2400" dirty="0">
                <a:cs typeface="B Nazanin" panose="00000400000000000000" pitchFamily="2" charset="-78"/>
              </a:rPr>
              <a:t>نوزاد باید به پهلو  و سر او هم سطح و روبه پستان باشد</a:t>
            </a:r>
          </a:p>
          <a:p>
            <a:r>
              <a:rPr lang="fa-IR" sz="2400" dirty="0">
                <a:cs typeface="B Nazanin" panose="00000400000000000000" pitchFamily="2" charset="-78"/>
              </a:rPr>
              <a:t>سطح بینی نوزاد هرچه دورتر از کناره نیپل  باشد بطوریکه محل نیپل در جلوی دهان شیرخوار قرار نگیرد</a:t>
            </a:r>
          </a:p>
          <a:p>
            <a:r>
              <a:rPr lang="fa-IR" sz="2400" b="1" dirty="0">
                <a:cs typeface="B Nazanin" panose="00000400000000000000" pitchFamily="2" charset="-78"/>
                <a:hlinkClick r:id="" action="ppaction://customshow?id=90&amp;return=true"/>
              </a:rPr>
              <a:t>حمایت کامل سر</a:t>
            </a:r>
            <a:r>
              <a:rPr lang="fa-IR" sz="2400" dirty="0">
                <a:cs typeface="B Nazanin" panose="00000400000000000000" pitchFamily="2" charset="-78"/>
              </a:rPr>
              <a:t>، بدن و اندام های شیرخوار</a:t>
            </a:r>
          </a:p>
          <a:p>
            <a:r>
              <a:rPr lang="fa-IR" sz="2400" dirty="0">
                <a:cs typeface="B Nazanin" panose="00000400000000000000" pitchFamily="2" charset="-78"/>
              </a:rPr>
              <a:t>خم شدن  دست ها، پاها و لگن نوزاد به طرف داخل</a:t>
            </a:r>
          </a:p>
          <a:p>
            <a:r>
              <a:rPr lang="fa-IR" sz="2400" dirty="0">
                <a:cs typeface="B Nazanin" panose="00000400000000000000" pitchFamily="2" charset="-78"/>
              </a:rPr>
              <a:t>تماس پوست با پوست با مادر</a:t>
            </a:r>
          </a:p>
          <a:p>
            <a:r>
              <a:rPr lang="en-US" sz="2400" dirty="0">
                <a:cs typeface="B Nazanin" panose="00000400000000000000" pitchFamily="2" charset="-78"/>
              </a:rPr>
              <a:t>Latch-on</a:t>
            </a:r>
            <a:r>
              <a:rPr lang="fa-IR" sz="2400" b="1" u="sng" dirty="0">
                <a:cs typeface="B Nazanin" panose="00000400000000000000" pitchFamily="2" charset="-78"/>
              </a:rPr>
              <a:t>به شکل </a:t>
            </a:r>
            <a:r>
              <a:rPr lang="fa-IR" sz="2400" b="1" u="sng" dirty="0" err="1">
                <a:cs typeface="B Nazanin" panose="00000400000000000000" pitchFamily="2" charset="-78"/>
              </a:rPr>
              <a:t>غیرقرینه</a:t>
            </a:r>
            <a:r>
              <a:rPr lang="fa-IR" sz="2400" b="1" u="sng" dirty="0">
                <a:cs typeface="B Nazanin" panose="00000400000000000000" pitchFamily="2" charset="-78"/>
              </a:rPr>
              <a:t> و اطمینان از تماس چانه با پستان</a:t>
            </a:r>
          </a:p>
        </p:txBody>
      </p:sp>
      <p:sp>
        <p:nvSpPr>
          <p:cNvPr id="3" name="Title 2"/>
          <p:cNvSpPr>
            <a:spLocks noGrp="1"/>
          </p:cNvSpPr>
          <p:nvPr>
            <p:ph type="title"/>
          </p:nvPr>
        </p:nvSpPr>
        <p:spPr/>
        <p:txBody>
          <a:bodyPr/>
          <a:lstStyle/>
          <a:p>
            <a:endParaRPr lang="en-US"/>
          </a:p>
        </p:txBody>
      </p:sp>
      <p:graphicFrame>
        <p:nvGraphicFramePr>
          <p:cNvPr id="4" name="Diagram 3"/>
          <p:cNvGraphicFramePr/>
          <p:nvPr>
            <p:extLst>
              <p:ext uri="{D42A27DB-BD31-4B8C-83A1-F6EECF244321}">
                <p14:modId xmlns:p14="http://schemas.microsoft.com/office/powerpoint/2010/main" val="1927415430"/>
              </p:ext>
            </p:extLst>
          </p:nvPr>
        </p:nvGraphicFramePr>
        <p:xfrm>
          <a:off x="228600" y="228600"/>
          <a:ext cx="8686800" cy="1472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C:\Users\Dr Ravari\Pictures\bf lp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470" y="1980740"/>
            <a:ext cx="2729415" cy="3744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9" name="Group 15"/>
          <p:cNvGrpSpPr>
            <a:grpSpLocks/>
          </p:cNvGrpSpPr>
          <p:nvPr/>
        </p:nvGrpSpPr>
        <p:grpSpPr bwMode="auto">
          <a:xfrm rot="20464350" flipH="1">
            <a:off x="1191129" y="3362914"/>
            <a:ext cx="975023" cy="1676887"/>
            <a:chOff x="3802753" y="2385957"/>
            <a:chExt cx="923486" cy="2619255"/>
          </a:xfrm>
        </p:grpSpPr>
        <p:cxnSp>
          <p:nvCxnSpPr>
            <p:cNvPr id="10" name="Straight Connector 9"/>
            <p:cNvCxnSpPr/>
            <p:nvPr/>
          </p:nvCxnSpPr>
          <p:spPr bwMode="auto">
            <a:xfrm rot="20739573">
              <a:off x="3960528" y="3927869"/>
              <a:ext cx="765711" cy="1077343"/>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4"/>
            <p:cNvCxnSpPr/>
            <p:nvPr/>
          </p:nvCxnSpPr>
          <p:spPr bwMode="auto">
            <a:xfrm rot="20739573" flipV="1">
              <a:off x="3802753" y="2385957"/>
              <a:ext cx="723679" cy="1574646"/>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73152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0A915E6-25D4-4478-83EA-8A1184D8A544}" type="slidenum">
              <a:rPr lang="fa-IR" smtClean="0">
                <a:solidFill>
                  <a:prstClr val="black"/>
                </a:solidFill>
              </a:rPr>
              <a:pPr>
                <a:defRPr/>
              </a:pPr>
              <a:t>27</a:t>
            </a:fld>
            <a:endParaRPr lang="fa-IR" dirty="0">
              <a:solidFill>
                <a:prstClr val="black"/>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296" r="1945"/>
          <a:stretch/>
        </p:blipFill>
        <p:spPr>
          <a:xfrm>
            <a:off x="-14349" y="0"/>
            <a:ext cx="9158349" cy="6857999"/>
          </a:xfrm>
          <a:prstGeom prst="rect">
            <a:avLst/>
          </a:prstGeom>
        </p:spPr>
      </p:pic>
    </p:spTree>
    <p:extLst>
      <p:ext uri="{BB962C8B-B14F-4D97-AF65-F5344CB8AC3E}">
        <p14:creationId xmlns:p14="http://schemas.microsoft.com/office/powerpoint/2010/main" val="735749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0A915E6-25D4-4478-83EA-8A1184D8A544}" type="slidenum">
              <a:rPr lang="fa-IR" smtClean="0">
                <a:solidFill>
                  <a:prstClr val="black"/>
                </a:solidFill>
              </a:rPr>
              <a:pPr>
                <a:defRPr/>
              </a:pPr>
              <a:t>28</a:t>
            </a:fld>
            <a:endParaRPr lang="fa-IR" dirty="0">
              <a:solidFill>
                <a:prstClr val="black"/>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174"/>
          <a:stretch/>
        </p:blipFill>
        <p:spPr>
          <a:xfrm>
            <a:off x="0" y="-283780"/>
            <a:ext cx="9143999" cy="716916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22"/>
          <a:stretch/>
        </p:blipFill>
        <p:spPr>
          <a:xfrm>
            <a:off x="0" y="-283780"/>
            <a:ext cx="9144000" cy="714178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085" b="-1"/>
          <a:stretch/>
        </p:blipFill>
        <p:spPr>
          <a:xfrm>
            <a:off x="15790" y="-243408"/>
            <a:ext cx="9128209" cy="7062952"/>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20" y="-171400"/>
            <a:ext cx="2339752" cy="186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flipH="1" flipV="1">
            <a:off x="305526" y="0"/>
            <a:ext cx="90010" cy="66679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flipV="1">
            <a:off x="899592" y="980728"/>
            <a:ext cx="504056" cy="5040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318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2" presetClass="entr" presetSubtype="4" repeatCount="indefinite"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29</a:t>
            </a:fld>
            <a:endParaRPr lang="fa-IR" dirty="0"/>
          </a:p>
        </p:txBody>
      </p:sp>
      <p:pic>
        <p:nvPicPr>
          <p:cNvPr id="1026" name="Picture 2" descr="C:\Users\Dr Ravari\Pictures\pre 34.png">
            <a:hlinkClick r:id="rId2" action="ppaction://progr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60648"/>
            <a:ext cx="2880320" cy="5760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Dr Ravari\Pictures\post 34.png">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76022"/>
            <a:ext cx="3927428" cy="5745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375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graphicFrame>
        <p:nvGraphicFramePr>
          <p:cNvPr id="7" name="Diagram 6"/>
          <p:cNvGraphicFramePr/>
          <p:nvPr>
            <p:extLst>
              <p:ext uri="{D42A27DB-BD31-4B8C-83A1-F6EECF244321}">
                <p14:modId xmlns:p14="http://schemas.microsoft.com/office/powerpoint/2010/main" val="2683670518"/>
              </p:ext>
            </p:extLst>
          </p:nvPr>
        </p:nvGraphicFramePr>
        <p:xfrm>
          <a:off x="457200" y="125760"/>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0A915E6-25D4-4478-83EA-8A1184D8A544}" type="slidenum">
              <a:rPr lang="fa-IR" smtClean="0">
                <a:solidFill>
                  <a:prstClr val="black"/>
                </a:solidFill>
              </a:rPr>
              <a:pPr>
                <a:defRPr/>
              </a:pPr>
              <a:t>3</a:t>
            </a:fld>
            <a:endParaRPr lang="fa-IR" dirty="0">
              <a:solidFill>
                <a:prstClr val="black"/>
              </a:solidFill>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2634013"/>
            <a:ext cx="9144000" cy="351371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b="63736"/>
          <a:stretch/>
        </p:blipFill>
        <p:spPr bwMode="auto">
          <a:xfrm>
            <a:off x="33531" y="6147728"/>
            <a:ext cx="9143999" cy="67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4081" r="6365" b="5310"/>
          <a:stretch/>
        </p:blipFill>
        <p:spPr bwMode="auto">
          <a:xfrm>
            <a:off x="1" y="-99392"/>
            <a:ext cx="9177529" cy="267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3531" y="4390870"/>
            <a:ext cx="6770717" cy="47829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74915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30</a:t>
            </a:fld>
            <a:endParaRPr lang="fa-IR" dirty="0"/>
          </a:p>
        </p:txBody>
      </p:sp>
      <p:pic>
        <p:nvPicPr>
          <p:cNvPr id="2050" name="Picture 2" descr="C:\Users\Dr Ravari\Pictures\pre 36.png">
            <a:hlinkClick r:id="rId2" action="ppaction://progr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020" y="376904"/>
            <a:ext cx="3148972" cy="5644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Dr Ravari\Pictures\post 36.png">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5786" y="391570"/>
            <a:ext cx="3076574" cy="5657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578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204864"/>
            <a:ext cx="7920880" cy="1584177"/>
          </a:xfrm>
        </p:spPr>
        <p:txBody>
          <a:bodyPr>
            <a:noAutofit/>
          </a:bodyPr>
          <a:lstStyle/>
          <a:p>
            <a:r>
              <a:rPr lang="fa-IR" sz="4000" dirty="0">
                <a:cs typeface="B Nazanin" panose="00000400000000000000" pitchFamily="2" charset="-78"/>
              </a:rPr>
              <a:t>استفاده از محافظ نوک پستان</a:t>
            </a:r>
            <a:br>
              <a:rPr lang="fa-IR" sz="4000" dirty="0">
                <a:cs typeface="B Nazanin" panose="00000400000000000000" pitchFamily="2" charset="-78"/>
              </a:rPr>
            </a:br>
            <a:r>
              <a:rPr lang="fa-IR" sz="4000" dirty="0">
                <a:cs typeface="B Nazanin" panose="00000400000000000000" pitchFamily="2" charset="-78"/>
              </a:rPr>
              <a:t> ممکن است ضروری باشد</a:t>
            </a:r>
          </a:p>
        </p:txBody>
      </p:sp>
    </p:spTree>
    <p:extLst>
      <p:ext uri="{BB962C8B-B14F-4D97-AF65-F5344CB8AC3E}">
        <p14:creationId xmlns:p14="http://schemas.microsoft.com/office/powerpoint/2010/main" val="3611960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752600"/>
            <a:ext cx="8686800" cy="4373562"/>
          </a:xfrm>
        </p:spPr>
        <p:txBody>
          <a:bodyPr/>
          <a:lstStyle/>
          <a:p>
            <a:pPr algn="l" rtl="0"/>
            <a:r>
              <a:rPr lang="en-US" sz="3200" dirty="0"/>
              <a:t>What is important to note is that the </a:t>
            </a:r>
            <a:r>
              <a:rPr lang="en-US" sz="3200" b="1" u="sng" dirty="0"/>
              <a:t>newer silicone shields </a:t>
            </a:r>
            <a:r>
              <a:rPr lang="en-US" sz="3200" dirty="0"/>
              <a:t>do not have the same negative effects associated with the others, such as </a:t>
            </a:r>
          </a:p>
          <a:p>
            <a:pPr lvl="1" algn="l" rtl="0"/>
            <a:r>
              <a:rPr lang="en-US" sz="2800" b="1" u="sng" dirty="0"/>
              <a:t>Decreased</a:t>
            </a:r>
            <a:r>
              <a:rPr lang="en-US" sz="2800" b="1" u="sng" dirty="0">
                <a:solidFill>
                  <a:srgbClr val="FF0000"/>
                </a:solidFill>
              </a:rPr>
              <a:t> milk transfer, </a:t>
            </a:r>
          </a:p>
          <a:p>
            <a:pPr lvl="1" algn="l" rtl="0"/>
            <a:r>
              <a:rPr lang="en-US" sz="2800" b="1" u="sng" dirty="0"/>
              <a:t>Decreased</a:t>
            </a:r>
            <a:r>
              <a:rPr lang="en-US" sz="2800" b="1" u="sng" dirty="0">
                <a:solidFill>
                  <a:srgbClr val="FF0000"/>
                </a:solidFill>
              </a:rPr>
              <a:t> nipple stimulation, </a:t>
            </a:r>
            <a:r>
              <a:rPr lang="en-US" sz="2800" b="1" u="sng" dirty="0"/>
              <a:t>and </a:t>
            </a:r>
          </a:p>
          <a:p>
            <a:pPr lvl="1" algn="l" rtl="0"/>
            <a:r>
              <a:rPr lang="en-US" sz="2800" b="1" u="sng" dirty="0"/>
              <a:t>Early </a:t>
            </a:r>
            <a:r>
              <a:rPr lang="en-US" sz="2800" b="1" u="sng" dirty="0">
                <a:solidFill>
                  <a:srgbClr val="FF0000"/>
                </a:solidFill>
              </a:rPr>
              <a:t>cessation of breastfeeding.</a:t>
            </a:r>
          </a:p>
        </p:txBody>
      </p:sp>
      <p:graphicFrame>
        <p:nvGraphicFramePr>
          <p:cNvPr id="4" name="Diagram 3"/>
          <p:cNvGraphicFramePr/>
          <p:nvPr>
            <p:extLst>
              <p:ext uri="{D42A27DB-BD31-4B8C-83A1-F6EECF244321}">
                <p14:modId xmlns:p14="http://schemas.microsoft.com/office/powerpoint/2010/main" val="4142076249"/>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606086473"/>
              </p:ext>
            </p:extLst>
          </p:nvPr>
        </p:nvGraphicFramePr>
        <p:xfrm>
          <a:off x="533400" y="228600"/>
          <a:ext cx="8229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95327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04885184"/>
              </p:ext>
            </p:extLst>
          </p:nvPr>
        </p:nvGraphicFramePr>
        <p:xfrm>
          <a:off x="539750" y="333375"/>
          <a:ext cx="8229600" cy="137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540" name="Rectangle 3"/>
          <p:cNvSpPr>
            <a:spLocks noChangeArrowheads="1"/>
          </p:cNvSpPr>
          <p:nvPr/>
        </p:nvSpPr>
        <p:spPr bwMode="auto">
          <a:xfrm>
            <a:off x="705631" y="1805998"/>
            <a:ext cx="771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9pPr>
          </a:lstStyle>
          <a:p>
            <a:pPr algn="ctr" eaLnBrk="1" fontAlgn="auto" hangingPunct="1">
              <a:spcBef>
                <a:spcPct val="0"/>
              </a:spcBef>
              <a:spcAft>
                <a:spcPts val="0"/>
              </a:spcAft>
              <a:buClrTx/>
              <a:buSzTx/>
              <a:buFontTx/>
              <a:buNone/>
            </a:pPr>
            <a:r>
              <a:rPr lang="en-US" altLang="en-US" sz="2000" dirty="0">
                <a:solidFill>
                  <a:prstClr val="black"/>
                </a:solidFill>
                <a:latin typeface="Georgia" pitchFamily="18" charset="0"/>
              </a:rPr>
              <a:t>A nipple shield is a thin flexible silicone cover </a:t>
            </a:r>
          </a:p>
        </p:txBody>
      </p:sp>
      <p:sp>
        <p:nvSpPr>
          <p:cNvPr id="3" name="Rectangle 2"/>
          <p:cNvSpPr/>
          <p:nvPr/>
        </p:nvSpPr>
        <p:spPr>
          <a:xfrm>
            <a:off x="1295400" y="5180272"/>
            <a:ext cx="6781800" cy="646331"/>
          </a:xfrm>
          <a:prstGeom prst="rect">
            <a:avLst/>
          </a:prstGeom>
        </p:spPr>
        <p:txBody>
          <a:bodyPr wrap="square">
            <a:spAutoFit/>
          </a:bodyPr>
          <a:lstStyle/>
          <a:p>
            <a:pPr fontAlgn="auto">
              <a:spcBef>
                <a:spcPts val="0"/>
              </a:spcBef>
              <a:spcAft>
                <a:spcPts val="0"/>
              </a:spcAft>
            </a:pPr>
            <a:r>
              <a:rPr lang="en-US" dirty="0">
                <a:solidFill>
                  <a:prstClr val="black"/>
                </a:solidFill>
                <a:latin typeface="Lucida Sans Unicode"/>
              </a:rPr>
              <a:t>Nipple shields with a cut-out section enable the infant to have </a:t>
            </a:r>
            <a:r>
              <a:rPr lang="en-US" b="1" dirty="0">
                <a:solidFill>
                  <a:prstClr val="black"/>
                </a:solidFill>
                <a:latin typeface="Lucida Sans Unicode"/>
              </a:rPr>
              <a:t>contact with the skin </a:t>
            </a:r>
            <a:r>
              <a:rPr lang="en-US" dirty="0">
                <a:solidFill>
                  <a:prstClr val="black"/>
                </a:solidFill>
                <a:latin typeface="Lucida Sans Unicode"/>
              </a:rPr>
              <a:t>and </a:t>
            </a:r>
            <a:r>
              <a:rPr lang="en-US" b="1" dirty="0">
                <a:solidFill>
                  <a:prstClr val="black"/>
                </a:solidFill>
                <a:latin typeface="Lucida Sans Unicode"/>
              </a:rPr>
              <a:t>to smell the mother</a:t>
            </a:r>
          </a:p>
        </p:txBody>
      </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t="11876" b="1"/>
          <a:stretch/>
        </p:blipFill>
        <p:spPr>
          <a:xfrm>
            <a:off x="4859310" y="2110098"/>
            <a:ext cx="3001842" cy="3121859"/>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t="10390" b="9542"/>
          <a:stretch/>
        </p:blipFill>
        <p:spPr>
          <a:xfrm>
            <a:off x="911386" y="2110098"/>
            <a:ext cx="3834409" cy="3070174"/>
          </a:xfrm>
          <a:prstGeom prst="rect">
            <a:avLst/>
          </a:prstGeom>
        </p:spPr>
      </p:pic>
    </p:spTree>
    <p:extLst>
      <p:ext uri="{BB962C8B-B14F-4D97-AF65-F5344CB8AC3E}">
        <p14:creationId xmlns:p14="http://schemas.microsoft.com/office/powerpoint/2010/main" val="1628419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484784"/>
            <a:ext cx="8208912" cy="4824536"/>
          </a:xfrm>
        </p:spPr>
        <p:txBody>
          <a:bodyPr/>
          <a:lstStyle/>
          <a:p>
            <a:r>
              <a:rPr lang="fa-IR" sz="2800" dirty="0">
                <a:cs typeface="B Nazanin" panose="00000400000000000000" pitchFamily="2" charset="-78"/>
              </a:rPr>
              <a:t>استفاده </a:t>
            </a:r>
            <a:r>
              <a:rPr lang="fa-IR" sz="2800" dirty="0" err="1">
                <a:cs typeface="B Nazanin" panose="00000400000000000000" pitchFamily="2" charset="-78"/>
              </a:rPr>
              <a:t>ازمحافظ</a:t>
            </a:r>
            <a:r>
              <a:rPr lang="fa-IR" sz="2800" dirty="0">
                <a:cs typeface="B Nazanin" panose="00000400000000000000" pitchFamily="2" charset="-78"/>
              </a:rPr>
              <a:t> </a:t>
            </a:r>
            <a:r>
              <a:rPr lang="fa-IR" sz="2800" dirty="0" err="1">
                <a:cs typeface="B Nazanin" panose="00000400000000000000" pitchFamily="2" charset="-78"/>
              </a:rPr>
              <a:t>سیلیکونی</a:t>
            </a:r>
            <a:r>
              <a:rPr lang="fa-IR" sz="2800" dirty="0">
                <a:cs typeface="B Nazanin" panose="00000400000000000000" pitchFamily="2" charset="-78"/>
              </a:rPr>
              <a:t> ظریف و مناسب نوک پستان(جنس و اندازه)  اغلب به دلایل زیر است: </a:t>
            </a:r>
          </a:p>
          <a:p>
            <a:pPr lvl="1"/>
            <a:r>
              <a:rPr lang="fa-IR" sz="2400" dirty="0">
                <a:cs typeface="B Nazanin" panose="00000400000000000000" pitchFamily="2" charset="-78"/>
              </a:rPr>
              <a:t>کمک به کاهش قدرت مکش لازم نوزاد  </a:t>
            </a:r>
            <a:r>
              <a:rPr lang="fa-IR" sz="2400" dirty="0" err="1">
                <a:cs typeface="B Nazanin" panose="00000400000000000000" pitchFamily="2" charset="-78"/>
              </a:rPr>
              <a:t>درانتقال</a:t>
            </a:r>
            <a:r>
              <a:rPr lang="fa-IR" sz="2400" dirty="0">
                <a:cs typeface="B Nazanin" panose="00000400000000000000" pitchFamily="2" charset="-78"/>
              </a:rPr>
              <a:t> شیر یا آغوز (</a:t>
            </a:r>
            <a:r>
              <a:rPr lang="fa-IR" sz="2400" b="1" dirty="0">
                <a:solidFill>
                  <a:srgbClr val="FF0000"/>
                </a:solidFill>
                <a:cs typeface="B Nazanin" panose="00000400000000000000" pitchFamily="2" charset="-78"/>
              </a:rPr>
              <a:t>کاهش فضای مرده دهان)</a:t>
            </a:r>
            <a:r>
              <a:rPr lang="fa-IR" sz="2400" dirty="0">
                <a:cs typeface="B Nazanin" panose="00000400000000000000" pitchFamily="2" charset="-78"/>
              </a:rPr>
              <a:t> ، </a:t>
            </a:r>
          </a:p>
          <a:p>
            <a:pPr lvl="1"/>
            <a:r>
              <a:rPr lang="fa-IR" sz="2400" dirty="0">
                <a:cs typeface="B Nazanin" panose="00000400000000000000" pitchFamily="2" charset="-78"/>
              </a:rPr>
              <a:t>کاهش جریان شیر بیش از حد توان نوزاد</a:t>
            </a:r>
            <a:r>
              <a:rPr lang="fa-IR" sz="2400" b="1" dirty="0">
                <a:solidFill>
                  <a:srgbClr val="FF0000"/>
                </a:solidFill>
                <a:cs typeface="B Nazanin" panose="00000400000000000000" pitchFamily="2" charset="-78"/>
              </a:rPr>
              <a:t>( کنترل جریان شیر مادر با </a:t>
            </a:r>
            <a:r>
              <a:rPr lang="fa-IR" sz="2400" b="1" dirty="0" err="1">
                <a:solidFill>
                  <a:srgbClr val="FF0000"/>
                </a:solidFill>
                <a:cs typeface="B Nazanin" panose="00000400000000000000" pitchFamily="2" charset="-78"/>
              </a:rPr>
              <a:t>رفلکس</a:t>
            </a:r>
            <a:r>
              <a:rPr lang="fa-IR" sz="2400" b="1" dirty="0">
                <a:solidFill>
                  <a:srgbClr val="FF0000"/>
                </a:solidFill>
                <a:cs typeface="B Nazanin" panose="00000400000000000000" pitchFamily="2" charset="-78"/>
              </a:rPr>
              <a:t> جهش شیر قوی و </a:t>
            </a:r>
            <a:r>
              <a:rPr lang="fa-IR" sz="2400" b="1" u="sng" dirty="0">
                <a:solidFill>
                  <a:srgbClr val="FF0000"/>
                </a:solidFill>
                <a:cs typeface="B Nazanin" panose="00000400000000000000" pitchFamily="2" charset="-78"/>
              </a:rPr>
              <a:t>کاهش استرس و حفظ انرژی نوزاد </a:t>
            </a:r>
            <a:r>
              <a:rPr lang="fa-IR" sz="2400" b="1" dirty="0">
                <a:solidFill>
                  <a:srgbClr val="FF0000"/>
                </a:solidFill>
                <a:cs typeface="B Nazanin" panose="00000400000000000000" pitchFamily="2" charset="-78"/>
              </a:rPr>
              <a:t>)</a:t>
            </a:r>
            <a:r>
              <a:rPr lang="fa-IR" sz="2400" dirty="0">
                <a:cs typeface="B Nazanin" panose="00000400000000000000" pitchFamily="2" charset="-78"/>
              </a:rPr>
              <a:t>  و </a:t>
            </a:r>
          </a:p>
          <a:p>
            <a:pPr lvl="1"/>
            <a:r>
              <a:rPr lang="fa-IR" sz="2400" dirty="0">
                <a:cs typeface="B Nazanin" panose="00000400000000000000" pitchFamily="2" charset="-78"/>
              </a:rPr>
              <a:t>محرکی برای تشویق نوزاد برای </a:t>
            </a:r>
            <a:r>
              <a:rPr lang="fa-IR" sz="2400" b="1" u="sng" dirty="0">
                <a:solidFill>
                  <a:srgbClr val="FF0000"/>
                </a:solidFill>
                <a:cs typeface="B Nazanin" panose="00000400000000000000" pitchFamily="2" charset="-78"/>
              </a:rPr>
              <a:t>شروع</a:t>
            </a:r>
            <a:r>
              <a:rPr lang="fa-IR" sz="2400" b="1" dirty="0">
                <a:solidFill>
                  <a:srgbClr val="FF0000"/>
                </a:solidFill>
                <a:cs typeface="B Nazanin" panose="00000400000000000000" pitchFamily="2" charset="-78"/>
              </a:rPr>
              <a:t> و </a:t>
            </a:r>
            <a:r>
              <a:rPr lang="fa-IR" sz="2400" b="1" u="sng" dirty="0">
                <a:solidFill>
                  <a:srgbClr val="FF0000"/>
                </a:solidFill>
                <a:cs typeface="B Nazanin" panose="00000400000000000000" pitchFamily="2" charset="-78"/>
              </a:rPr>
              <a:t>ادامه مکیدن</a:t>
            </a:r>
          </a:p>
          <a:p>
            <a:pPr lvl="1"/>
            <a:r>
              <a:rPr lang="fa-IR" sz="2400" dirty="0">
                <a:cs typeface="B Nazanin" panose="00000400000000000000" pitchFamily="2" charset="-78"/>
              </a:rPr>
              <a:t>نگرفتن پستان، یا گرفتن پستان با شیرخوردن کمتر از 5 دقیقه در روز اول تولد و 10 دقیقه در روزهای پس از آن</a:t>
            </a:r>
          </a:p>
          <a:p>
            <a:pPr lvl="1"/>
            <a:r>
              <a:rPr lang="fa-IR" sz="2400" dirty="0">
                <a:cs typeface="B Nazanin" panose="00000400000000000000" pitchFamily="2" charset="-78"/>
              </a:rPr>
              <a:t>در صورت عدم شروع </a:t>
            </a:r>
            <a:r>
              <a:rPr lang="fa-IR" sz="2400" dirty="0" err="1">
                <a:cs typeface="B Nazanin" panose="00000400000000000000" pitchFamily="2" charset="-78"/>
              </a:rPr>
              <a:t>ویا</a:t>
            </a:r>
            <a:r>
              <a:rPr lang="fa-IR" sz="2400" dirty="0">
                <a:cs typeface="B Nazanin" panose="00000400000000000000" pitchFamily="2" charset="-78"/>
              </a:rPr>
              <a:t> نداشتن مکیدن نسبتا قوی در طی چند دقیقه پس </a:t>
            </a:r>
            <a:r>
              <a:rPr lang="fa-IR" sz="2400" dirty="0" err="1">
                <a:cs typeface="B Nazanin" panose="00000400000000000000" pitchFamily="2" charset="-78"/>
              </a:rPr>
              <a:t>ازگرفتن</a:t>
            </a:r>
            <a:r>
              <a:rPr lang="fa-IR" sz="2400" dirty="0">
                <a:cs typeface="B Nazanin" panose="00000400000000000000" pitchFamily="2" charset="-78"/>
              </a:rPr>
              <a:t> پستان که با فشردن پستان نیز توأم شده است</a:t>
            </a:r>
          </a:p>
        </p:txBody>
      </p:sp>
      <p:graphicFrame>
        <p:nvGraphicFramePr>
          <p:cNvPr id="6" name="Diagram 5"/>
          <p:cNvGraphicFramePr/>
          <p:nvPr>
            <p:extLst>
              <p:ext uri="{D42A27DB-BD31-4B8C-83A1-F6EECF244321}">
                <p14:modId xmlns:p14="http://schemas.microsoft.com/office/powerpoint/2010/main" val="3664558355"/>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032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17" t="4840" r="4281" b="5396"/>
          <a:stretch/>
        </p:blipFill>
        <p:spPr>
          <a:xfrm>
            <a:off x="1826067" y="1916832"/>
            <a:ext cx="5993754" cy="3840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2" name="Diagram 1"/>
          <p:cNvGraphicFramePr/>
          <p:nvPr>
            <p:extLst>
              <p:ext uri="{D42A27DB-BD31-4B8C-83A1-F6EECF244321}">
                <p14:modId xmlns:p14="http://schemas.microsoft.com/office/powerpoint/2010/main" val="3503766368"/>
              </p:ext>
            </p:extLst>
          </p:nvPr>
        </p:nvGraphicFramePr>
        <p:xfrm>
          <a:off x="304800" y="152400"/>
          <a:ext cx="8229600" cy="137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3731" name="Picture 5" descr="Fig3-0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3344" y="1642319"/>
            <a:ext cx="6299200" cy="4389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27"/>
          <p:cNvSpPr>
            <a:spLocks noChangeShapeType="1"/>
          </p:cNvSpPr>
          <p:nvPr/>
        </p:nvSpPr>
        <p:spPr bwMode="auto">
          <a:xfrm flipH="1">
            <a:off x="6300190" y="3511164"/>
            <a:ext cx="714375" cy="785812"/>
          </a:xfrm>
          <a:prstGeom prst="line">
            <a:avLst/>
          </a:prstGeom>
          <a:ln w="57150">
            <a:solidFill>
              <a:schemeClr val="bg1"/>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a:solidFill>
                <a:prstClr val="black"/>
              </a:solidFill>
            </a:endParaRPr>
          </a:p>
        </p:txBody>
      </p:sp>
    </p:spTree>
    <p:extLst>
      <p:ext uri="{BB962C8B-B14F-4D97-AF65-F5344CB8AC3E}">
        <p14:creationId xmlns:p14="http://schemas.microsoft.com/office/powerpoint/2010/main" val="328469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49570273"/>
              </p:ext>
            </p:extLst>
          </p:nvPr>
        </p:nvGraphicFramePr>
        <p:xfrm>
          <a:off x="357188" y="214313"/>
          <a:ext cx="8389937"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2437" name="Picture 5" descr="Fig3-025"/>
          <p:cNvPicPr>
            <a:picLocks noChangeAspect="1" noChangeArrowheads="1"/>
          </p:cNvPicPr>
          <p:nvPr/>
        </p:nvPicPr>
        <p:blipFill>
          <a:blip r:embed="rId7"/>
          <a:srcRect/>
          <a:stretch>
            <a:fillRect/>
          </a:stretch>
        </p:blipFill>
        <p:spPr bwMode="auto">
          <a:xfrm>
            <a:off x="1524000" y="1600200"/>
            <a:ext cx="6557962" cy="4569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3068960"/>
            <a:ext cx="1828800" cy="19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492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28318717"/>
              </p:ext>
            </p:extLst>
          </p:nvPr>
        </p:nvGraphicFramePr>
        <p:xfrm>
          <a:off x="500063" y="285750"/>
          <a:ext cx="8229600" cy="1919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5779" name="Picture 5" descr="Fig3-0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672" y="2060847"/>
            <a:ext cx="5832648" cy="4064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664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276872"/>
            <a:ext cx="7920880" cy="936105"/>
          </a:xfrm>
        </p:spPr>
        <p:txBody>
          <a:bodyPr>
            <a:noAutofit/>
          </a:bodyPr>
          <a:lstStyle/>
          <a:p>
            <a:r>
              <a:rPr lang="fa-IR" sz="4000" dirty="0">
                <a:cs typeface="B Nazanin" panose="00000400000000000000" pitchFamily="2" charset="-78"/>
              </a:rPr>
              <a:t>فشردن پستان در تمام دفعات شیردهی</a:t>
            </a:r>
          </a:p>
        </p:txBody>
      </p:sp>
    </p:spTree>
    <p:extLst>
      <p:ext uri="{BB962C8B-B14F-4D97-AF65-F5344CB8AC3E}">
        <p14:creationId xmlns:p14="http://schemas.microsoft.com/office/powerpoint/2010/main" val="3611960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0" y="1700808"/>
            <a:ext cx="7992888" cy="4320480"/>
          </a:xfrm>
        </p:spPr>
        <p:txBody>
          <a:bodyPr/>
          <a:lstStyle/>
          <a:p>
            <a:r>
              <a:rPr lang="fa-IR" sz="3200" dirty="0">
                <a:cs typeface="B Nazanin" panose="00000400000000000000" pitchFamily="2" charset="-78"/>
              </a:rPr>
              <a:t>موجب خروج شیر به طرف نوک پستان(قانون </a:t>
            </a:r>
            <a:r>
              <a:rPr lang="fa-IR" sz="3200" dirty="0" err="1">
                <a:cs typeface="B Nazanin" panose="00000400000000000000" pitchFamily="2" charset="-78"/>
              </a:rPr>
              <a:t>پاسکال</a:t>
            </a:r>
            <a:r>
              <a:rPr lang="fa-IR" sz="3200" dirty="0">
                <a:cs typeface="B Nazanin" panose="00000400000000000000" pitchFamily="2" charset="-78"/>
              </a:rPr>
              <a:t>) انتقال موثرتر شیر، و مصرف انرژی کمتر توسط نوزاد، و افزایش رضایت از شیردهی</a:t>
            </a:r>
          </a:p>
          <a:p>
            <a:r>
              <a:rPr lang="fa-IR" sz="3200" b="1" u="sng" dirty="0">
                <a:cs typeface="B Nazanin" panose="00000400000000000000" pitchFamily="2" charset="-78"/>
                <a:hlinkClick r:id="rId2" action="ppaction://program"/>
              </a:rPr>
              <a:t>افزایش سرعت و قدرت مکیدن نوزاد و انتقال شیر</a:t>
            </a:r>
            <a:endParaRPr lang="fa-IR" sz="3200" b="1" u="sng" dirty="0">
              <a:cs typeface="B Nazanin" panose="00000400000000000000" pitchFamily="2" charset="-78"/>
            </a:endParaRPr>
          </a:p>
          <a:p>
            <a:r>
              <a:rPr lang="fa-IR" sz="3200" dirty="0">
                <a:cs typeface="B Nazanin" panose="00000400000000000000" pitchFamily="2" charset="-78"/>
              </a:rPr>
              <a:t> افزایش تغذیه موثر </a:t>
            </a:r>
            <a:r>
              <a:rPr lang="fa-IR" sz="3200" dirty="0" err="1">
                <a:cs typeface="B Nazanin" panose="00000400000000000000" pitchFamily="2" charset="-78"/>
              </a:rPr>
              <a:t>وکاهش</a:t>
            </a:r>
            <a:r>
              <a:rPr lang="fa-IR" sz="3200" dirty="0">
                <a:cs typeface="B Nazanin" panose="00000400000000000000" pitchFamily="2" charset="-78"/>
              </a:rPr>
              <a:t> مشکلات شیردهی</a:t>
            </a:r>
          </a:p>
          <a:p>
            <a:r>
              <a:rPr lang="fa-IR" sz="3200" dirty="0">
                <a:cs typeface="B Nazanin" panose="00000400000000000000" pitchFamily="2" charset="-78"/>
              </a:rPr>
              <a:t>کاهش از دست دادن وزن، </a:t>
            </a:r>
            <a:r>
              <a:rPr lang="fa-IR" sz="3200" dirty="0" err="1">
                <a:cs typeface="B Nazanin" panose="00000400000000000000" pitchFamily="2" charset="-78"/>
              </a:rPr>
              <a:t>وافزایش</a:t>
            </a:r>
            <a:r>
              <a:rPr lang="fa-IR" sz="3200" dirty="0">
                <a:cs typeface="B Nazanin" panose="00000400000000000000" pitchFamily="2" charset="-78"/>
              </a:rPr>
              <a:t> وزن گیری (دریافت شیر بیشتر با کالری بیشتر)</a:t>
            </a:r>
          </a:p>
          <a:p>
            <a:r>
              <a:rPr lang="fa-IR" sz="3200" dirty="0">
                <a:cs typeface="B Nazanin" panose="00000400000000000000" pitchFamily="2" charset="-78"/>
              </a:rPr>
              <a:t>افزایش تولید شیر زودتر</a:t>
            </a:r>
            <a:endParaRPr lang="en-US" sz="3200" dirty="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1974359241"/>
              </p:ext>
            </p:extLst>
          </p:nvPr>
        </p:nvGraphicFramePr>
        <p:xfrm>
          <a:off x="457200" y="274638"/>
          <a:ext cx="8229600" cy="1354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4148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484784"/>
            <a:ext cx="8064896" cy="4525962"/>
          </a:xfrm>
        </p:spPr>
        <p:txBody>
          <a:bodyPr/>
          <a:lstStyle/>
          <a:p>
            <a:pPr algn="l" rtl="0"/>
            <a:r>
              <a:rPr lang="en-US" sz="2400" dirty="0"/>
              <a:t>In the last decade that an infant born between    </a:t>
            </a:r>
            <a:r>
              <a:rPr lang="en-US" sz="2400" u="sng" dirty="0"/>
              <a:t>34 and 36 + 6 weeks </a:t>
            </a:r>
            <a:r>
              <a:rPr lang="en-US" sz="2400" dirty="0"/>
              <a:t>gestation, now termed      </a:t>
            </a:r>
            <a:r>
              <a:rPr lang="en-US" sz="2400" b="1" dirty="0">
                <a:solidFill>
                  <a:srgbClr val="FF0000"/>
                </a:solidFill>
              </a:rPr>
              <a:t>late preterm infants</a:t>
            </a:r>
            <a:r>
              <a:rPr lang="en-US" sz="2400" dirty="0"/>
              <a:t>,</a:t>
            </a:r>
          </a:p>
          <a:p>
            <a:pPr algn="l" rtl="0"/>
            <a:r>
              <a:rPr lang="en-US" sz="2400" dirty="0"/>
              <a:t>In the past 3 years, infants born between           </a:t>
            </a:r>
            <a:r>
              <a:rPr lang="en-US" sz="2400" u="sng" dirty="0"/>
              <a:t>37 and 38 + 6 weeks </a:t>
            </a:r>
            <a:r>
              <a:rPr lang="en-US" sz="2400" dirty="0"/>
              <a:t>gestation, now termed </a:t>
            </a:r>
            <a:r>
              <a:rPr lang="en-US" sz="2400" b="1" dirty="0">
                <a:solidFill>
                  <a:srgbClr val="FF0000"/>
                </a:solidFill>
              </a:rPr>
              <a:t>Early-term infants</a:t>
            </a:r>
          </a:p>
          <a:p>
            <a:pPr lvl="1" algn="l" rtl="0"/>
            <a:r>
              <a:rPr lang="en-US" sz="2000" dirty="0"/>
              <a:t>Such infants, even without any associated respiratory distress or hypoglycemia, are somewhat easily </a:t>
            </a:r>
            <a:r>
              <a:rPr lang="en-US" sz="2000" b="1" u="sng" dirty="0"/>
              <a:t>fatigued</a:t>
            </a:r>
            <a:r>
              <a:rPr lang="en-US" sz="2000" dirty="0"/>
              <a:t>, are </a:t>
            </a:r>
            <a:r>
              <a:rPr lang="en-US" sz="2000" b="1" u="sng" dirty="0"/>
              <a:t>hypotonic</a:t>
            </a:r>
            <a:r>
              <a:rPr lang="en-US" sz="2000" dirty="0"/>
              <a:t>, have </a:t>
            </a:r>
            <a:r>
              <a:rPr lang="en-US" sz="2000" b="1" u="sng" dirty="0"/>
              <a:t>poor head control</a:t>
            </a:r>
            <a:r>
              <a:rPr lang="en-US" sz="2000" dirty="0"/>
              <a:t>, and have </a:t>
            </a:r>
            <a:r>
              <a:rPr lang="en-US" sz="2000" b="1" u="sng" dirty="0"/>
              <a:t>difficulties in establishing a good latch position</a:t>
            </a:r>
            <a:r>
              <a:rPr lang="en-US" sz="2000" dirty="0"/>
              <a:t>. </a:t>
            </a:r>
          </a:p>
          <a:p>
            <a:pPr lvl="1" algn="l" rtl="0"/>
            <a:r>
              <a:rPr lang="en-US" sz="2000" dirty="0"/>
              <a:t>Their </a:t>
            </a:r>
            <a:r>
              <a:rPr lang="en-US" sz="2000" b="1" u="sng" dirty="0"/>
              <a:t>suck is poorly coordinated </a:t>
            </a:r>
            <a:r>
              <a:rPr lang="en-US" sz="2000" dirty="0"/>
              <a:t>with their swallow mechanism and they frequently have </a:t>
            </a:r>
            <a:r>
              <a:rPr lang="en-US" sz="2000" b="1" u="sng" dirty="0"/>
              <a:t>difficulty in establishing an adequate suck pressure </a:t>
            </a:r>
          </a:p>
        </p:txBody>
      </p:sp>
      <p:graphicFrame>
        <p:nvGraphicFramePr>
          <p:cNvPr id="4" name="Diagram 3"/>
          <p:cNvGraphicFramePr/>
          <p:nvPr>
            <p:extLst>
              <p:ext uri="{D42A27DB-BD31-4B8C-83A1-F6EECF244321}">
                <p14:modId xmlns:p14="http://schemas.microsoft.com/office/powerpoint/2010/main" val="402985372"/>
              </p:ext>
            </p:extLst>
          </p:nvPr>
        </p:nvGraphicFramePr>
        <p:xfrm>
          <a:off x="457200" y="274638"/>
          <a:ext cx="8229600" cy="850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979712" y="6085184"/>
            <a:ext cx="6552728" cy="261610"/>
          </a:xfrm>
          <a:prstGeom prst="rect">
            <a:avLst/>
          </a:prstGeom>
        </p:spPr>
        <p:txBody>
          <a:bodyPr wrap="square">
            <a:spAutoFit/>
          </a:bodyPr>
          <a:lstStyle/>
          <a:p>
            <a:r>
              <a:rPr lang="en-US" sz="1100" dirty="0"/>
              <a:t>BREASTFEEDING MEDICINE Volume 11, Number 3, 2016</a:t>
            </a:r>
          </a:p>
        </p:txBody>
      </p:sp>
      <p:pic>
        <p:nvPicPr>
          <p:cNvPr id="30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4524"/>
          <a:stretch/>
        </p:blipFill>
        <p:spPr bwMode="auto">
          <a:xfrm>
            <a:off x="395536" y="1124744"/>
            <a:ext cx="820891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46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4834" y="1628800"/>
            <a:ext cx="6021966" cy="3960440"/>
          </a:xfrm>
        </p:spPr>
        <p:txBody>
          <a:bodyPr/>
          <a:lstStyle/>
          <a:p>
            <a:r>
              <a:rPr lang="fa-IR" sz="2800" dirty="0">
                <a:cs typeface="B Nazanin" panose="00000400000000000000" pitchFamily="2" charset="-78"/>
              </a:rPr>
              <a:t>تا زمان توانمند شدن نوزاد به صورت </a:t>
            </a:r>
            <a:r>
              <a:rPr lang="fa-IR" sz="2800" b="1" u="sng" dirty="0">
                <a:cs typeface="B Nazanin" panose="00000400000000000000" pitchFamily="2" charset="-78"/>
              </a:rPr>
              <a:t>تغذیه موثر </a:t>
            </a:r>
            <a:r>
              <a:rPr lang="fa-IR" sz="2800" dirty="0">
                <a:cs typeface="B Nazanin" panose="00000400000000000000" pitchFamily="2" charset="-78"/>
              </a:rPr>
              <a:t>از پستان و </a:t>
            </a:r>
            <a:r>
              <a:rPr lang="fa-IR" sz="2800" b="1" u="sng" dirty="0">
                <a:cs typeface="B Nazanin" panose="00000400000000000000" pitchFamily="2" charset="-78"/>
              </a:rPr>
              <a:t>کفایت کامل میزان تولید </a:t>
            </a:r>
            <a:r>
              <a:rPr lang="fa-IR" sz="2800" dirty="0">
                <a:cs typeface="B Nazanin" panose="00000400000000000000" pitchFamily="2" charset="-78"/>
              </a:rPr>
              <a:t>شیر </a:t>
            </a:r>
            <a:r>
              <a:rPr lang="fa-IR" sz="2800" i="1" dirty="0">
                <a:cs typeface="B Nazanin" panose="00000400000000000000" pitchFamily="2" charset="-78"/>
              </a:rPr>
              <a:t>مادر</a:t>
            </a:r>
          </a:p>
          <a:p>
            <a:r>
              <a:rPr lang="fa-IR" sz="2800" dirty="0">
                <a:cs typeface="B Nazanin" panose="00000400000000000000" pitchFamily="2" charset="-78"/>
              </a:rPr>
              <a:t>هدف ادامه جریان شیر در هنگامی که شیرخوار فقط می </a:t>
            </a:r>
            <a:r>
              <a:rPr lang="fa-IR" sz="2800" dirty="0" err="1">
                <a:cs typeface="B Nazanin" panose="00000400000000000000" pitchFamily="2" charset="-78"/>
              </a:rPr>
              <a:t>مکد</a:t>
            </a:r>
            <a:r>
              <a:rPr lang="fa-IR" sz="2800" dirty="0">
                <a:cs typeface="B Nazanin" panose="00000400000000000000" pitchFamily="2" charset="-78"/>
              </a:rPr>
              <a:t> و نه شیر می نوشد </a:t>
            </a:r>
            <a:r>
              <a:rPr lang="fa-IR" sz="2000" dirty="0">
                <a:cs typeface="B Nazanin" panose="00000400000000000000" pitchFamily="2" charset="-78"/>
              </a:rPr>
              <a:t>(بازنمودن کامل دهان &gt;&gt;توقف چانه&gt;&gt;بستن دهان) </a:t>
            </a:r>
          </a:p>
          <a:p>
            <a:r>
              <a:rPr lang="fa-IR" sz="2800" dirty="0">
                <a:cs typeface="B Nazanin" panose="00000400000000000000" pitchFamily="2" charset="-78"/>
              </a:rPr>
              <a:t>اگر شیرخوار طولانی </a:t>
            </a:r>
            <a:r>
              <a:rPr lang="fa-IR" sz="2800" dirty="0" err="1">
                <a:cs typeface="B Nazanin" panose="00000400000000000000" pitchFamily="2" charset="-78"/>
              </a:rPr>
              <a:t>ننوشد</a:t>
            </a:r>
            <a:r>
              <a:rPr lang="fa-IR" sz="2800" dirty="0">
                <a:cs typeface="B Nazanin" panose="00000400000000000000" pitchFamily="2" charset="-78"/>
              </a:rPr>
              <a:t>، مادر می تواند برای دریافت شیر، با فشردن پستان مکیدن (</a:t>
            </a:r>
            <a:r>
              <a:rPr lang="en-US" sz="2800" dirty="0">
                <a:cs typeface="B Nazanin" panose="00000400000000000000" pitchFamily="2" charset="-78"/>
              </a:rPr>
              <a:t>nibbling</a:t>
            </a:r>
            <a:r>
              <a:rPr lang="fa-IR" sz="2800" dirty="0">
                <a:cs typeface="B Nazanin" panose="00000400000000000000" pitchFamily="2" charset="-78"/>
              </a:rPr>
              <a:t>) را به نوشیدن تبدیل کند</a:t>
            </a:r>
          </a:p>
          <a:p>
            <a:r>
              <a:rPr lang="fa-IR" sz="2800" dirty="0">
                <a:cs typeface="B Nazanin" panose="00000400000000000000" pitchFamily="2" charset="-78"/>
              </a:rPr>
              <a:t>عملکرد فشردن پستان همانند </a:t>
            </a:r>
            <a:r>
              <a:rPr lang="fa-IR" sz="2800" dirty="0" err="1">
                <a:cs typeface="B Nazanin" panose="00000400000000000000" pitchFamily="2" charset="-78"/>
              </a:rPr>
              <a:t>رفلکس</a:t>
            </a:r>
            <a:r>
              <a:rPr lang="fa-IR" sz="2800" dirty="0">
                <a:cs typeface="B Nazanin" panose="00000400000000000000" pitchFamily="2" charset="-78"/>
              </a:rPr>
              <a:t> جهش شیر</a:t>
            </a:r>
          </a:p>
        </p:txBody>
      </p:sp>
      <p:graphicFrame>
        <p:nvGraphicFramePr>
          <p:cNvPr id="4" name="Diagram 3"/>
          <p:cNvGraphicFramePr/>
          <p:nvPr>
            <p:extLst>
              <p:ext uri="{D42A27DB-BD31-4B8C-83A1-F6EECF244321}">
                <p14:modId xmlns:p14="http://schemas.microsoft.com/office/powerpoint/2010/main" val="3023425289"/>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a:hlinkClick r:id="rId8" action="ppaction://program"/>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432" t="16779" r="54001" b="29759"/>
          <a:stretch/>
        </p:blipFill>
        <p:spPr bwMode="auto">
          <a:xfrm>
            <a:off x="504594" y="1988840"/>
            <a:ext cx="2160240" cy="28772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713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51920" y="1750071"/>
            <a:ext cx="4608512" cy="3073399"/>
          </a:xfrm>
        </p:spPr>
        <p:txBody>
          <a:bodyPr/>
          <a:lstStyle/>
          <a:p>
            <a:r>
              <a:rPr lang="fa-IR" sz="3200" dirty="0">
                <a:cs typeface="B Nazanin" panose="00000400000000000000" pitchFamily="2" charset="-78"/>
              </a:rPr>
              <a:t>عملکرد خوب فشردن پستان  بویژه در چند روز اول تولد برای کمک به دریافت کلستروم بیشتر</a:t>
            </a:r>
          </a:p>
          <a:p>
            <a:r>
              <a:rPr lang="fa-IR" sz="3200" dirty="0">
                <a:cs typeface="B Nazanin" panose="00000400000000000000" pitchFamily="2" charset="-78"/>
              </a:rPr>
              <a:t>کاهش میزان فشار مکش لازم را برای خروج کلستروم یا شیر مادر(کاهش انرژی تلف شده)</a:t>
            </a:r>
          </a:p>
          <a:p>
            <a:endParaRPr lang="fa-IR" sz="3200" dirty="0">
              <a:cs typeface="B Nazanin" panose="00000400000000000000" pitchFamily="2" charset="-78"/>
            </a:endParaRPr>
          </a:p>
        </p:txBody>
      </p:sp>
      <p:grpSp>
        <p:nvGrpSpPr>
          <p:cNvPr id="8" name="Group 7"/>
          <p:cNvGrpSpPr/>
          <p:nvPr/>
        </p:nvGrpSpPr>
        <p:grpSpPr>
          <a:xfrm>
            <a:off x="457200" y="332656"/>
            <a:ext cx="8229600" cy="1294488"/>
            <a:chOff x="0" y="0"/>
            <a:chExt cx="8229600" cy="1294488"/>
          </a:xfrm>
        </p:grpSpPr>
        <p:sp>
          <p:nvSpPr>
            <p:cNvPr id="9" name="Rounded Rectangle 8"/>
            <p:cNvSpPr/>
            <p:nvPr/>
          </p:nvSpPr>
          <p:spPr>
            <a:xfrm>
              <a:off x="0" y="0"/>
              <a:ext cx="8229600" cy="129448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63192" y="63192"/>
              <a:ext cx="8103216" cy="1168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fa-IR" sz="3600" b="1" kern="1200" dirty="0">
                  <a:effectLst>
                    <a:outerShdw blurRad="38100" dist="38100" dir="2700000" algn="tl">
                      <a:srgbClr val="000000">
                        <a:alpha val="43137"/>
                      </a:srgbClr>
                    </a:outerShdw>
                  </a:effectLst>
                  <a:cs typeface="B Nazanin" panose="00000400000000000000" pitchFamily="2" charset="-78"/>
                </a:rPr>
                <a:t>اهمیت فشردن پستان بخصوص برای                         نوزادان نارس نزدیک به </a:t>
              </a:r>
              <a:r>
                <a:rPr lang="fa-IR" sz="3600" b="1" kern="1200" dirty="0" err="1">
                  <a:effectLst>
                    <a:outerShdw blurRad="38100" dist="38100" dir="2700000" algn="tl">
                      <a:srgbClr val="000000">
                        <a:alpha val="43137"/>
                      </a:srgbClr>
                    </a:outerShdw>
                  </a:effectLst>
                  <a:cs typeface="B Nazanin" panose="00000400000000000000" pitchFamily="2" charset="-78"/>
                </a:rPr>
                <a:t>ترم</a:t>
              </a:r>
              <a:r>
                <a:rPr lang="fa-IR" sz="3600" b="1" kern="1200" dirty="0">
                  <a:effectLst>
                    <a:outerShdw blurRad="38100" dist="38100" dir="2700000" algn="tl">
                      <a:srgbClr val="000000">
                        <a:alpha val="43137"/>
                      </a:srgbClr>
                    </a:outerShdw>
                  </a:effectLst>
                  <a:cs typeface="B Nazanin" panose="00000400000000000000" pitchFamily="2" charset="-78"/>
                </a:rPr>
                <a:t> </a:t>
              </a:r>
              <a:endParaRPr lang="en-US" sz="3600" b="1" kern="1200" dirty="0">
                <a:effectLst>
                  <a:outerShdw blurRad="38100" dist="38100" dir="2700000" algn="tl">
                    <a:srgbClr val="000000">
                      <a:alpha val="43137"/>
                    </a:srgbClr>
                  </a:outerShdw>
                </a:effectLst>
                <a:cs typeface="B Nazanin" panose="00000400000000000000" pitchFamily="2" charset="-78"/>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87" y="1988840"/>
            <a:ext cx="3365500" cy="2524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1"/>
          <p:cNvSpPr txBox="1">
            <a:spLocks/>
          </p:cNvSpPr>
          <p:nvPr/>
        </p:nvSpPr>
        <p:spPr bwMode="auto">
          <a:xfrm>
            <a:off x="601216" y="4823470"/>
            <a:ext cx="7859216" cy="213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fa-IR" sz="3200" dirty="0">
                <a:cs typeface="B Nazanin" panose="00000400000000000000" pitchFamily="2" charset="-78"/>
              </a:rPr>
              <a:t>فشار بیشتر یعنی نیاز به مکش کمتر در حین شیرخوردن</a:t>
            </a:r>
          </a:p>
          <a:p>
            <a:pPr lvl="1"/>
            <a:r>
              <a:rPr lang="fa-IR" sz="3200" dirty="0">
                <a:cs typeface="B Nazanin" panose="00000400000000000000" pitchFamily="2" charset="-78"/>
              </a:rPr>
              <a:t>(بخصوص برای نوزادان نارس نزدیک به </a:t>
            </a:r>
            <a:r>
              <a:rPr lang="fa-IR" sz="3200" dirty="0" err="1">
                <a:cs typeface="B Nazanin" panose="00000400000000000000" pitchFamily="2" charset="-78"/>
              </a:rPr>
              <a:t>ترم</a:t>
            </a:r>
            <a:r>
              <a:rPr lang="fa-IR" sz="2400" dirty="0">
                <a:cs typeface="B Nazanin" panose="00000400000000000000" pitchFamily="2" charset="-78"/>
              </a:rPr>
              <a:t>) </a:t>
            </a:r>
            <a:endParaRPr lang="fa-IR" sz="4000" dirty="0">
              <a:cs typeface="B Nazanin" panose="00000400000000000000" pitchFamily="2" charset="-78"/>
            </a:endParaRPr>
          </a:p>
          <a:p>
            <a:endParaRPr lang="fa-IR" sz="3200" dirty="0">
              <a:cs typeface="B Nazanin" panose="00000400000000000000" pitchFamily="2" charset="-78"/>
            </a:endParaRPr>
          </a:p>
        </p:txBody>
      </p:sp>
    </p:spTree>
    <p:extLst>
      <p:ext uri="{BB962C8B-B14F-4D97-AF65-F5344CB8AC3E}">
        <p14:creationId xmlns:p14="http://schemas.microsoft.com/office/powerpoint/2010/main" val="559601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556792"/>
            <a:ext cx="8424936" cy="4525962"/>
          </a:xfrm>
        </p:spPr>
        <p:txBody>
          <a:bodyPr/>
          <a:lstStyle/>
          <a:p>
            <a:r>
              <a:rPr lang="fa-IR" sz="3200" dirty="0">
                <a:latin typeface="Times New Roman"/>
                <a:ea typeface="Calibri"/>
                <a:cs typeface="B Nazanin"/>
              </a:rPr>
              <a:t>فشردن محکم و عمیق نسج پستان و نه دردناک </a:t>
            </a:r>
          </a:p>
          <a:p>
            <a:r>
              <a:rPr lang="fa-IR" sz="3200" dirty="0">
                <a:latin typeface="Times New Roman"/>
                <a:ea typeface="Calibri"/>
                <a:cs typeface="B Nazanin"/>
              </a:rPr>
              <a:t>استفاده از مشت، سه یا تعداد بیشتری از انگشتان دست </a:t>
            </a:r>
            <a:r>
              <a:rPr lang="fa-IR" sz="2400" dirty="0">
                <a:latin typeface="Times New Roman"/>
                <a:ea typeface="Calibri"/>
                <a:cs typeface="B Nazanin"/>
              </a:rPr>
              <a:t>(عموما به شکل </a:t>
            </a:r>
            <a:r>
              <a:rPr lang="en-US" sz="2400" dirty="0">
                <a:latin typeface="Times New Roman"/>
                <a:ea typeface="Calibri"/>
                <a:cs typeface="B Nazanin"/>
              </a:rPr>
              <a:t>C</a:t>
            </a:r>
            <a:r>
              <a:rPr lang="fa-IR" sz="2400" dirty="0">
                <a:latin typeface="Times New Roman"/>
                <a:ea typeface="Calibri"/>
                <a:cs typeface="B Nazanin"/>
              </a:rPr>
              <a:t>)</a:t>
            </a:r>
            <a:r>
              <a:rPr lang="fa-IR" sz="3200" dirty="0">
                <a:latin typeface="Times New Roman"/>
                <a:ea typeface="Calibri"/>
                <a:cs typeface="B Nazanin"/>
              </a:rPr>
              <a:t> بروی سطح خارجی پستان از کنار دنده­ها </a:t>
            </a:r>
            <a:r>
              <a:rPr lang="fa-IR" sz="2400" dirty="0">
                <a:latin typeface="Times New Roman"/>
                <a:ea typeface="Calibri"/>
                <a:cs typeface="B Nazanin"/>
              </a:rPr>
              <a:t>(کاهش شانس برگشت شیر به </a:t>
            </a:r>
            <a:r>
              <a:rPr lang="fa-IR" sz="2400" dirty="0" err="1">
                <a:latin typeface="Times New Roman"/>
                <a:ea typeface="Calibri"/>
                <a:cs typeface="B Nazanin"/>
              </a:rPr>
              <a:t>بطرف</a:t>
            </a:r>
            <a:r>
              <a:rPr lang="fa-IR" sz="2400" dirty="0">
                <a:latin typeface="Times New Roman"/>
                <a:ea typeface="Calibri"/>
                <a:cs typeface="B Nazanin"/>
              </a:rPr>
              <a:t> عقب)</a:t>
            </a:r>
            <a:r>
              <a:rPr lang="fa-IR" sz="2800" dirty="0">
                <a:latin typeface="Times New Roman"/>
                <a:ea typeface="Calibri"/>
                <a:cs typeface="B Nazanin"/>
              </a:rPr>
              <a:t> </a:t>
            </a:r>
            <a:r>
              <a:rPr lang="fa-IR" sz="3200" dirty="0">
                <a:latin typeface="Times New Roman"/>
                <a:ea typeface="Calibri"/>
                <a:cs typeface="B Nazanin"/>
              </a:rPr>
              <a:t>به سمت نوک پستان </a:t>
            </a:r>
            <a:r>
              <a:rPr lang="fa-IR" sz="2400" dirty="0">
                <a:latin typeface="Times New Roman"/>
                <a:ea typeface="Calibri"/>
                <a:cs typeface="B Nazanin"/>
              </a:rPr>
              <a:t>(تا حدود هاله) </a:t>
            </a:r>
            <a:r>
              <a:rPr lang="fa-IR" sz="3200" dirty="0">
                <a:latin typeface="Times New Roman"/>
                <a:ea typeface="Calibri"/>
                <a:cs typeface="B Nazanin"/>
              </a:rPr>
              <a:t>در نواحی مختلف پستان </a:t>
            </a:r>
            <a:r>
              <a:rPr lang="fa-IR" sz="2400" dirty="0">
                <a:latin typeface="Times New Roman"/>
                <a:ea typeface="Calibri"/>
                <a:cs typeface="B Nazanin"/>
              </a:rPr>
              <a:t>(بجز </a:t>
            </a:r>
            <a:r>
              <a:rPr lang="fa-IR" sz="2400" dirty="0" err="1">
                <a:latin typeface="Times New Roman"/>
                <a:ea typeface="Calibri"/>
                <a:cs typeface="B Nazanin"/>
              </a:rPr>
              <a:t>زیرآن</a:t>
            </a:r>
            <a:r>
              <a:rPr lang="fa-IR" sz="2400" dirty="0">
                <a:latin typeface="Times New Roman"/>
                <a:ea typeface="Calibri"/>
                <a:cs typeface="B Nazanin"/>
              </a:rPr>
              <a:t>)</a:t>
            </a:r>
          </a:p>
          <a:p>
            <a:r>
              <a:rPr lang="fa-IR" sz="3200" dirty="0">
                <a:latin typeface="Times New Roman"/>
                <a:ea typeface="Calibri"/>
                <a:cs typeface="B Nazanin"/>
              </a:rPr>
              <a:t>شروع فشردن پستان در صورت توقف حرکت فک برای بیش از 3 یا 4 ثانیه </a:t>
            </a:r>
            <a:r>
              <a:rPr lang="fa-IR" sz="2800" dirty="0">
                <a:latin typeface="Times New Roman"/>
                <a:ea typeface="Calibri"/>
                <a:cs typeface="B Nazanin"/>
              </a:rPr>
              <a:t>(برای تشویق به شیرخوردن نوزاد نارس نزدیک به </a:t>
            </a:r>
            <a:r>
              <a:rPr lang="fa-IR" sz="2800" dirty="0" err="1">
                <a:latin typeface="Times New Roman"/>
                <a:ea typeface="Calibri"/>
                <a:cs typeface="B Nazanin"/>
              </a:rPr>
              <a:t>ترم</a:t>
            </a:r>
            <a:r>
              <a:rPr lang="fa-IR" sz="2800" dirty="0">
                <a:latin typeface="Times New Roman"/>
                <a:ea typeface="Calibri"/>
                <a:cs typeface="B Nazanin"/>
              </a:rPr>
              <a:t>)</a:t>
            </a:r>
          </a:p>
          <a:p>
            <a:r>
              <a:rPr lang="fa-IR" sz="3200" dirty="0">
                <a:latin typeface="Times New Roman"/>
                <a:ea typeface="Calibri"/>
                <a:cs typeface="B Nazanin"/>
              </a:rPr>
              <a:t>فشردن پستان، توسط خود و یا </a:t>
            </a:r>
            <a:r>
              <a:rPr lang="fa-IR" sz="3200" b="1" dirty="0">
                <a:latin typeface="Times New Roman"/>
                <a:ea typeface="Calibri"/>
                <a:cs typeface="B Nazanin"/>
              </a:rPr>
              <a:t>فرد آموزش دیده </a:t>
            </a:r>
            <a:r>
              <a:rPr lang="fa-IR" sz="3200" dirty="0">
                <a:latin typeface="Times New Roman"/>
                <a:ea typeface="Calibri"/>
                <a:cs typeface="B Nazanin"/>
              </a:rPr>
              <a:t>و یا مشاور شیردهی</a:t>
            </a:r>
          </a:p>
          <a:p>
            <a:endParaRPr lang="fa-IR" sz="3200" dirty="0">
              <a:latin typeface="Times New Roman"/>
              <a:ea typeface="Calibri"/>
              <a:cs typeface="B Nazanin"/>
            </a:endParaRPr>
          </a:p>
          <a:p>
            <a:endParaRPr lang="en-US" sz="2800" dirty="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155175805"/>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481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904846096"/>
              </p:ext>
            </p:extLst>
          </p:nvPr>
        </p:nvGraphicFramePr>
        <p:xfrm>
          <a:off x="4716016" y="332656"/>
          <a:ext cx="3816424" cy="18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429827756"/>
              </p:ext>
            </p:extLst>
          </p:nvPr>
        </p:nvGraphicFramePr>
        <p:xfrm>
          <a:off x="3095328" y="404664"/>
          <a:ext cx="6048672" cy="5472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074" name="Picture 2" descr="C:\Users\Dr Ravari\۲۰۱۶۰۸۰۸_۲۰۵۷۲۴.jpg"/>
          <p:cNvPicPr>
            <a:picLocks noGrp="1" noChangeAspect="1" noChangeArrowheads="1"/>
          </p:cNvPicPr>
          <p:nvPr>
            <p:ph idx="1"/>
          </p:nvPr>
        </p:nvPicPr>
        <p:blipFill rotWithShape="1">
          <a:blip r:embed="rId12" cstate="print">
            <a:extLst>
              <a:ext uri="{28A0092B-C50C-407E-A947-70E740481C1C}">
                <a14:useLocalDpi xmlns:a14="http://schemas.microsoft.com/office/drawing/2010/main" val="0"/>
              </a:ext>
            </a:extLst>
          </a:blip>
          <a:srcRect t="7327" b="7102"/>
          <a:stretch/>
        </p:blipFill>
        <p:spPr bwMode="auto">
          <a:xfrm>
            <a:off x="522302" y="229914"/>
            <a:ext cx="3617650" cy="55033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b="50000"/>
          <a:stretch/>
        </p:blipFill>
        <p:spPr bwMode="auto">
          <a:xfrm>
            <a:off x="-307003" y="-387424"/>
            <a:ext cx="9965431" cy="7461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96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916832"/>
            <a:ext cx="7920880" cy="2016225"/>
          </a:xfrm>
        </p:spPr>
        <p:txBody>
          <a:bodyPr>
            <a:noAutofit/>
          </a:bodyPr>
          <a:lstStyle/>
          <a:p>
            <a:r>
              <a:rPr lang="fa-IR" sz="4000" dirty="0" err="1">
                <a:cs typeface="B Nazanin" panose="00000400000000000000" pitchFamily="2" charset="-78"/>
              </a:rPr>
              <a:t>شیردوشی</a:t>
            </a:r>
            <a:r>
              <a:rPr lang="fa-IR" sz="4000" dirty="0">
                <a:cs typeface="B Nazanin" panose="00000400000000000000" pitchFamily="2" charset="-78"/>
              </a:rPr>
              <a:t> با دست و</a:t>
            </a:r>
            <a:br>
              <a:rPr lang="fa-IR" sz="4000" dirty="0">
                <a:cs typeface="B Nazanin" panose="00000400000000000000" pitchFamily="2" charset="-78"/>
              </a:rPr>
            </a:br>
            <a:r>
              <a:rPr lang="fa-IR" sz="4000" dirty="0" err="1">
                <a:cs typeface="B Nazanin" panose="00000400000000000000" pitchFamily="2" charset="-78"/>
              </a:rPr>
              <a:t>شیردوشی</a:t>
            </a:r>
            <a:r>
              <a:rPr lang="fa-IR" sz="4000" dirty="0">
                <a:cs typeface="B Nazanin" panose="00000400000000000000" pitchFamily="2" charset="-78"/>
              </a:rPr>
              <a:t> با پمپ الکتریکی </a:t>
            </a:r>
            <a:r>
              <a:rPr lang="fa-IR" sz="4000" dirty="0" err="1">
                <a:cs typeface="B Nazanin" panose="00000400000000000000" pitchFamily="2" charset="-78"/>
              </a:rPr>
              <a:t>بصورت</a:t>
            </a:r>
            <a:r>
              <a:rPr lang="fa-IR" sz="4000" dirty="0">
                <a:cs typeface="B Nazanin" panose="00000400000000000000" pitchFamily="2" charset="-78"/>
              </a:rPr>
              <a:t> همزمان</a:t>
            </a:r>
          </a:p>
        </p:txBody>
      </p:sp>
    </p:spTree>
    <p:extLst>
      <p:ext uri="{BB962C8B-B14F-4D97-AF65-F5344CB8AC3E}">
        <p14:creationId xmlns:p14="http://schemas.microsoft.com/office/powerpoint/2010/main" val="2204265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4888" y="1556792"/>
            <a:ext cx="7797552" cy="4525962"/>
          </a:xfrm>
        </p:spPr>
        <p:txBody>
          <a:bodyPr/>
          <a:lstStyle/>
          <a:p>
            <a:pPr marL="0" algn="just">
              <a:spcBef>
                <a:spcPts val="0"/>
              </a:spcBef>
              <a:spcAft>
                <a:spcPts val="900"/>
              </a:spcAft>
            </a:pPr>
            <a:r>
              <a:rPr lang="fa-IR" sz="3200" dirty="0">
                <a:latin typeface="Times New Roman"/>
                <a:ea typeface="Calibri"/>
                <a:cs typeface="B Nazanin"/>
              </a:rPr>
              <a:t>عدم برداشت موثر شیر از پستان (عموما) </a:t>
            </a:r>
          </a:p>
          <a:p>
            <a:pPr marL="0" algn="just">
              <a:spcBef>
                <a:spcPts val="0"/>
              </a:spcBef>
              <a:spcAft>
                <a:spcPts val="900"/>
              </a:spcAft>
            </a:pPr>
            <a:r>
              <a:rPr lang="fa-IR" sz="3200" dirty="0">
                <a:latin typeface="Times New Roman"/>
                <a:ea typeface="Calibri"/>
                <a:cs typeface="B Nazanin"/>
              </a:rPr>
              <a:t>اغلب نیاز به شیر مکمل(</a:t>
            </a:r>
            <a:r>
              <a:rPr lang="fa-IR" sz="3200" dirty="0" err="1">
                <a:latin typeface="Times New Roman"/>
                <a:ea typeface="Calibri"/>
                <a:cs typeface="B Nazanin"/>
              </a:rPr>
              <a:t>شیردوشیده</a:t>
            </a:r>
            <a:r>
              <a:rPr lang="fa-IR" sz="3200" dirty="0">
                <a:latin typeface="Times New Roman"/>
                <a:ea typeface="Calibri"/>
                <a:cs typeface="B Nazanin"/>
              </a:rPr>
              <a:t> شده مادر خود) در   اولین روزها یا </a:t>
            </a:r>
            <a:r>
              <a:rPr lang="fa-IR" sz="3200" dirty="0" err="1">
                <a:latin typeface="Times New Roman"/>
                <a:ea typeface="Calibri"/>
                <a:cs typeface="B Nazanin"/>
              </a:rPr>
              <a:t>هفته­ها</a:t>
            </a:r>
            <a:endParaRPr lang="fa-IR" sz="3200" dirty="0">
              <a:latin typeface="Times New Roman"/>
              <a:ea typeface="Calibri"/>
              <a:cs typeface="B Nazanin"/>
            </a:endParaRPr>
          </a:p>
          <a:p>
            <a:pPr marL="777875" lvl="3" algn="just">
              <a:spcBef>
                <a:spcPts val="0"/>
              </a:spcBef>
              <a:spcAft>
                <a:spcPts val="900"/>
              </a:spcAft>
            </a:pPr>
            <a:r>
              <a:rPr lang="fa-IR" sz="2800" dirty="0" err="1">
                <a:latin typeface="Times New Roman"/>
                <a:ea typeface="Calibri"/>
                <a:cs typeface="B Nazanin"/>
              </a:rPr>
              <a:t>حیاتی­ترین</a:t>
            </a:r>
            <a:r>
              <a:rPr lang="fa-IR" sz="2800" dirty="0">
                <a:latin typeface="Times New Roman"/>
                <a:ea typeface="Calibri"/>
                <a:cs typeface="B Nazanin"/>
              </a:rPr>
              <a:t> زمان برای تولید و برقراری شیرمادر</a:t>
            </a:r>
          </a:p>
          <a:p>
            <a:pPr marL="0" algn="just">
              <a:spcBef>
                <a:spcPts val="0"/>
              </a:spcBef>
              <a:spcAft>
                <a:spcPts val="900"/>
              </a:spcAft>
            </a:pPr>
            <a:r>
              <a:rPr lang="fa-IR" sz="3200" dirty="0">
                <a:latin typeface="Times New Roman"/>
                <a:ea typeface="Calibri"/>
                <a:cs typeface="B Nazanin"/>
              </a:rPr>
              <a:t>عدم تخلیه مناسب کلستروم و شیر از پستان</a:t>
            </a:r>
          </a:p>
          <a:p>
            <a:pPr marL="777875" lvl="3" algn="just">
              <a:spcBef>
                <a:spcPts val="0"/>
              </a:spcBef>
              <a:spcAft>
                <a:spcPts val="900"/>
              </a:spcAft>
            </a:pPr>
            <a:r>
              <a:rPr lang="fa-IR" sz="2800" dirty="0" err="1">
                <a:latin typeface="Times New Roman"/>
                <a:ea typeface="Calibri"/>
                <a:cs typeface="B Nazanin"/>
              </a:rPr>
              <a:t>لاکتوژنز</a:t>
            </a:r>
            <a:r>
              <a:rPr lang="fa-IR" sz="2800" dirty="0">
                <a:latin typeface="Times New Roman"/>
                <a:ea typeface="Calibri"/>
                <a:cs typeface="B Nazanin"/>
              </a:rPr>
              <a:t> </a:t>
            </a:r>
            <a:r>
              <a:rPr lang="en-US" sz="2800" dirty="0">
                <a:latin typeface="Times New Roman"/>
                <a:ea typeface="Calibri"/>
                <a:cs typeface="B Nazanin"/>
              </a:rPr>
              <a:t>II</a:t>
            </a:r>
            <a:r>
              <a:rPr lang="fa-IR" sz="2800" dirty="0">
                <a:latin typeface="Times New Roman"/>
                <a:ea typeface="Calibri"/>
                <a:cs typeface="B Nazanin"/>
              </a:rPr>
              <a:t> </a:t>
            </a:r>
            <a:r>
              <a:rPr lang="fa-IR" sz="2800" dirty="0" err="1">
                <a:latin typeface="Times New Roman"/>
                <a:ea typeface="Calibri"/>
                <a:cs typeface="B Nazanin"/>
              </a:rPr>
              <a:t>طولانی­تر</a:t>
            </a:r>
            <a:r>
              <a:rPr lang="fa-IR" sz="2800" dirty="0">
                <a:latin typeface="Times New Roman"/>
                <a:ea typeface="Calibri"/>
                <a:cs typeface="B Nazanin"/>
              </a:rPr>
              <a:t> و </a:t>
            </a:r>
          </a:p>
          <a:p>
            <a:pPr marL="777875" lvl="3" algn="just">
              <a:spcBef>
                <a:spcPts val="0"/>
              </a:spcBef>
              <a:spcAft>
                <a:spcPts val="900"/>
              </a:spcAft>
            </a:pPr>
            <a:r>
              <a:rPr lang="fa-IR" sz="2800" dirty="0">
                <a:latin typeface="Times New Roman"/>
                <a:ea typeface="Calibri"/>
                <a:cs typeface="B Nazanin"/>
              </a:rPr>
              <a:t>مانع از تولید </a:t>
            </a:r>
            <a:r>
              <a:rPr lang="fa-IR" sz="2800" dirty="0" err="1">
                <a:latin typeface="Times New Roman"/>
                <a:ea typeface="Calibri"/>
                <a:cs typeface="B Nazanin"/>
              </a:rPr>
              <a:t>شیرکافی</a:t>
            </a:r>
            <a:endParaRPr lang="en-US" sz="2800" dirty="0">
              <a:latin typeface="Calibri"/>
              <a:ea typeface="Calibri"/>
              <a:cs typeface="Arial"/>
            </a:endParaRPr>
          </a:p>
          <a:p>
            <a:endParaRPr lang="en-US" sz="3200" dirty="0"/>
          </a:p>
        </p:txBody>
      </p:sp>
      <p:graphicFrame>
        <p:nvGraphicFramePr>
          <p:cNvPr id="5" name="Diagram 4"/>
          <p:cNvGraphicFramePr/>
          <p:nvPr>
            <p:extLst>
              <p:ext uri="{D42A27DB-BD31-4B8C-83A1-F6EECF244321}">
                <p14:modId xmlns:p14="http://schemas.microsoft.com/office/powerpoint/2010/main" val="1773925148"/>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45</a:t>
            </a:fld>
            <a:endParaRPr lang="fa-IR" dirty="0"/>
          </a:p>
        </p:txBody>
      </p:sp>
      <p:pic>
        <p:nvPicPr>
          <p:cNvPr id="614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15"/>
          <a:stretch/>
        </p:blipFill>
        <p:spPr bwMode="auto">
          <a:xfrm>
            <a:off x="539552" y="3861048"/>
            <a:ext cx="2171835" cy="178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540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556792"/>
            <a:ext cx="8424936" cy="4248472"/>
          </a:xfrm>
        </p:spPr>
        <p:txBody>
          <a:bodyPr/>
          <a:lstStyle/>
          <a:p>
            <a:r>
              <a:rPr lang="fa-IR" sz="3200" b="1" dirty="0" err="1">
                <a:cs typeface="B Nazanin" panose="00000400000000000000" pitchFamily="2" charset="-78"/>
              </a:rPr>
              <a:t>شیردوشی</a:t>
            </a:r>
            <a:r>
              <a:rPr lang="fa-IR" sz="3200" b="1" dirty="0">
                <a:cs typeface="B Nazanin" panose="00000400000000000000" pitchFamily="2" charset="-78"/>
              </a:rPr>
              <a:t> با دست </a:t>
            </a:r>
            <a:r>
              <a:rPr lang="fa-IR" sz="3200" dirty="0">
                <a:cs typeface="B Nazanin" panose="00000400000000000000" pitchFamily="2" charset="-78"/>
              </a:rPr>
              <a:t>را  در طی3 ساعت اول بعد از تولد، و یا زودتر </a:t>
            </a:r>
            <a:r>
              <a:rPr lang="fa-IR" sz="3200" b="1" dirty="0">
                <a:cs typeface="B Nazanin" panose="00000400000000000000" pitchFamily="2" charset="-78"/>
              </a:rPr>
              <a:t>از همان ساعت اول </a:t>
            </a:r>
            <a:r>
              <a:rPr lang="fa-IR" sz="3200" dirty="0">
                <a:cs typeface="B Nazanin" panose="00000400000000000000" pitchFamily="2" charset="-78"/>
              </a:rPr>
              <a:t>در صورت </a:t>
            </a:r>
            <a:r>
              <a:rPr lang="fa-IR" sz="3200" b="1" dirty="0">
                <a:cs typeface="B Nazanin" panose="00000400000000000000" pitchFamily="2" charset="-78"/>
              </a:rPr>
              <a:t>عدم مکیدن  موثر نوزاد</a:t>
            </a:r>
          </a:p>
          <a:p>
            <a:r>
              <a:rPr lang="fa-IR" sz="3200" dirty="0">
                <a:cs typeface="B Nazanin" panose="00000400000000000000" pitchFamily="2" charset="-78"/>
              </a:rPr>
              <a:t>شانس ادامه شیردهی بیشتر </a:t>
            </a:r>
            <a:r>
              <a:rPr lang="fa-IR" sz="3200" dirty="0" err="1">
                <a:cs typeface="B Nazanin" panose="00000400000000000000" pitchFamily="2" charset="-78"/>
              </a:rPr>
              <a:t>دردوشیدن</a:t>
            </a:r>
            <a:r>
              <a:rPr lang="fa-IR" sz="3200" dirty="0">
                <a:cs typeface="B Nazanin" panose="00000400000000000000" pitchFamily="2" charset="-78"/>
              </a:rPr>
              <a:t> با دست نسبت به پمپ</a:t>
            </a:r>
          </a:p>
          <a:p>
            <a:r>
              <a:rPr lang="fa-IR" sz="3200" dirty="0">
                <a:cs typeface="B Nazanin" panose="00000400000000000000" pitchFamily="2" charset="-78"/>
              </a:rPr>
              <a:t>تولید شیر چرب تر نسبت به پمپ</a:t>
            </a:r>
            <a:r>
              <a:rPr lang="fa-IR" sz="1050" dirty="0">
                <a:cs typeface="B Nazanin" panose="00000400000000000000" pitchFamily="2" charset="-78"/>
              </a:rPr>
              <a:t>(</a:t>
            </a:r>
            <a:r>
              <a:rPr lang="en-US" sz="1050" dirty="0">
                <a:cs typeface="B Nazanin" panose="00000400000000000000" pitchFamily="2" charset="-78"/>
              </a:rPr>
              <a:t>BREASTFEEDING MEDICINE Volume 10, Number 7, 2015</a:t>
            </a:r>
            <a:r>
              <a:rPr lang="fa-IR" sz="1050" dirty="0">
                <a:cs typeface="B Nazanin" panose="00000400000000000000" pitchFamily="2" charset="-78"/>
              </a:rPr>
              <a:t>) </a:t>
            </a:r>
            <a:endParaRPr lang="fa-IR" sz="3200" dirty="0">
              <a:cs typeface="B Nazanin" panose="00000400000000000000" pitchFamily="2" charset="-78"/>
            </a:endParaRPr>
          </a:p>
          <a:p>
            <a:r>
              <a:rPr lang="fa-IR" sz="3200" dirty="0">
                <a:cs typeface="B Nazanin" panose="00000400000000000000" pitchFamily="2" charset="-78"/>
              </a:rPr>
              <a:t>انجام </a:t>
            </a:r>
            <a:r>
              <a:rPr lang="fa-IR" sz="3200" dirty="0" err="1">
                <a:cs typeface="B Nazanin" panose="00000400000000000000" pitchFamily="2" charset="-78"/>
              </a:rPr>
              <a:t>شیردوشی</a:t>
            </a:r>
            <a:r>
              <a:rPr lang="fa-IR" sz="3200" dirty="0">
                <a:cs typeface="B Nazanin" panose="00000400000000000000" pitchFamily="2" charset="-78"/>
              </a:rPr>
              <a:t> با دست پس از هر بار </a:t>
            </a:r>
            <a:r>
              <a:rPr lang="fa-IR" sz="3200" dirty="0" err="1">
                <a:cs typeface="B Nazanin" panose="00000400000000000000" pitchFamily="2" charset="-78"/>
              </a:rPr>
              <a:t>شیردوشی</a:t>
            </a:r>
            <a:r>
              <a:rPr lang="fa-IR" sz="3200" dirty="0">
                <a:cs typeface="B Nazanin" panose="00000400000000000000" pitchFamily="2" charset="-78"/>
              </a:rPr>
              <a:t> با پمپ بمدت 2 تا 5 دقیقه، یا بیشتر در صورتیکه که هنوز آغوز یا شیر جاری است.</a:t>
            </a:r>
          </a:p>
          <a:p>
            <a:r>
              <a:rPr lang="fa-IR" sz="3200" b="1" dirty="0">
                <a:cs typeface="B Nazanin" panose="00000400000000000000" pitchFamily="2" charset="-78"/>
              </a:rPr>
              <a:t>تغذیه با آغوز</a:t>
            </a:r>
            <a:endParaRPr lang="en-US" sz="3200"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2152699335"/>
              </p:ext>
            </p:extLst>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8356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6" y="-41505"/>
            <a:ext cx="933450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190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2" name="Rectangle 12"/>
          <p:cNvSpPr>
            <a:spLocks noChangeArrowheads="1"/>
          </p:cNvSpPr>
          <p:nvPr/>
        </p:nvSpPr>
        <p:spPr bwMode="auto">
          <a:xfrm>
            <a:off x="304800" y="1447800"/>
            <a:ext cx="2895600" cy="338554"/>
          </a:xfrm>
          <a:prstGeom prst="rect">
            <a:avLst/>
          </a:prstGeom>
          <a:noFill/>
          <a:ln w="9525">
            <a:noFill/>
            <a:miter lim="800000"/>
            <a:headEnd/>
            <a:tailEnd/>
          </a:ln>
        </p:spPr>
        <p:txBody>
          <a:bodyPr wrap="square">
            <a:spAutoFit/>
          </a:bodyPr>
          <a:lstStyle/>
          <a:p>
            <a:pPr rtl="1" fontAlgn="auto">
              <a:spcBef>
                <a:spcPts val="0"/>
              </a:spcBef>
              <a:spcAft>
                <a:spcPts val="0"/>
              </a:spcAft>
            </a:pPr>
            <a:r>
              <a:rPr lang="en-US" sz="1600" b="1" dirty="0">
                <a:solidFill>
                  <a:prstClr val="black"/>
                </a:solidFill>
                <a:latin typeface="Lucida Sans Unicode"/>
              </a:rPr>
              <a:t>-</a:t>
            </a:r>
          </a:p>
        </p:txBody>
      </p:sp>
      <p:pic>
        <p:nvPicPr>
          <p:cNvPr id="7" name="Picture 2" descr="C:\slides\Update slides\new pic\my pic and video\20120815_103749.jpg"/>
          <p:cNvPicPr>
            <a:picLocks noChangeAspect="1" noChangeArrowheads="1"/>
          </p:cNvPicPr>
          <p:nvPr/>
        </p:nvPicPr>
        <p:blipFill>
          <a:blip r:embed="rId3" cstate="print"/>
          <a:srcRect l="5316" t="11350" r="11918" b="17380"/>
          <a:stretch>
            <a:fillRect/>
          </a:stretch>
        </p:blipFill>
        <p:spPr bwMode="auto">
          <a:xfrm>
            <a:off x="3276600" y="518160"/>
            <a:ext cx="5638800" cy="5722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4294967295"/>
          </p:nvPr>
        </p:nvSpPr>
        <p:spPr>
          <a:xfrm>
            <a:off x="0" y="762000"/>
            <a:ext cx="3262313" cy="5722938"/>
          </a:xfrm>
        </p:spPr>
        <p:txBody>
          <a:bodyPr/>
          <a:lstStyle/>
          <a:p>
            <a:pPr algn="l" rtl="0"/>
            <a:r>
              <a:rPr lang="en-US" sz="2000" b="1" dirty="0"/>
              <a:t>After 10 - 20 compressions, switch to the other breast. . . then back to the    first . . . . then back to the second again, etc. </a:t>
            </a:r>
            <a:r>
              <a:rPr lang="en-US" sz="2000" b="1" dirty="0">
                <a:solidFill>
                  <a:srgbClr val="FF0000"/>
                </a:solidFill>
              </a:rPr>
              <a:t>Do this despite the presence or </a:t>
            </a:r>
            <a:r>
              <a:rPr lang="en-US" sz="2000" b="1" dirty="0" err="1">
                <a:solidFill>
                  <a:srgbClr val="FF0000"/>
                </a:solidFill>
              </a:rPr>
              <a:t>abscence</a:t>
            </a:r>
            <a:r>
              <a:rPr lang="en-US" sz="2000" b="1" dirty="0">
                <a:solidFill>
                  <a:srgbClr val="FF0000"/>
                </a:solidFill>
              </a:rPr>
              <a:t> of colostrum</a:t>
            </a:r>
            <a:r>
              <a:rPr lang="en-US" sz="2000" b="1" dirty="0"/>
              <a:t>. </a:t>
            </a:r>
          </a:p>
          <a:p>
            <a:pPr algn="l" rtl="0"/>
            <a:r>
              <a:rPr lang="en-US" sz="2000" b="1" dirty="0"/>
              <a:t>- Remember the newborn baby’s stomach is very small and small amounts every 1-2 hours if what the baby needs </a:t>
            </a:r>
          </a:p>
          <a:p>
            <a:pPr algn="l" rtl="0"/>
            <a:endParaRPr lang="fa-IR" sz="2000" dirty="0"/>
          </a:p>
        </p:txBody>
      </p:sp>
      <p:grpSp>
        <p:nvGrpSpPr>
          <p:cNvPr id="2" name="Group 1"/>
          <p:cNvGrpSpPr/>
          <p:nvPr/>
        </p:nvGrpSpPr>
        <p:grpSpPr>
          <a:xfrm>
            <a:off x="-36512" y="-40229"/>
            <a:ext cx="9217024" cy="6925613"/>
            <a:chOff x="-36512" y="-40229"/>
            <a:chExt cx="9217024" cy="6925613"/>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865" y="-19597"/>
              <a:ext cx="4874647" cy="687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847" b="53424"/>
            <a:stretch/>
          </p:blipFill>
          <p:spPr bwMode="auto">
            <a:xfrm>
              <a:off x="-21898" y="-40229"/>
              <a:ext cx="4305866" cy="3488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034" t="4716" r="6936" b="9981"/>
            <a:stretch/>
          </p:blipFill>
          <p:spPr bwMode="auto">
            <a:xfrm>
              <a:off x="-36512" y="3385574"/>
              <a:ext cx="4317567" cy="3499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120343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lides\Update slides\LPI\pic\final pic\Finger Feeder برای آخر ص 1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 y="-171400"/>
            <a:ext cx="9184688" cy="7029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18864" y="-171400"/>
            <a:ext cx="8229600" cy="1143000"/>
          </a:xfrm>
        </p:spPr>
        <p:txBody>
          <a:bodyPr/>
          <a:lstStyle/>
          <a:p>
            <a:pPr algn="ctr"/>
            <a:r>
              <a:rPr lang="en-US" dirty="0">
                <a:solidFill>
                  <a:schemeClr val="bg1"/>
                </a:solidFill>
              </a:rPr>
              <a:t>Finger Feeder</a:t>
            </a:r>
          </a:p>
        </p:txBody>
      </p:sp>
    </p:spTree>
    <p:extLst>
      <p:ext uri="{BB962C8B-B14F-4D97-AF65-F5344CB8AC3E}">
        <p14:creationId xmlns:p14="http://schemas.microsoft.com/office/powerpoint/2010/main" val="1629993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848" y="1690327"/>
            <a:ext cx="8373616" cy="4525962"/>
          </a:xfrm>
        </p:spPr>
        <p:txBody>
          <a:bodyPr/>
          <a:lstStyle/>
          <a:p>
            <a:r>
              <a:rPr lang="fa-IR" sz="2800" dirty="0">
                <a:cs typeface="B Nazanin" panose="00000400000000000000" pitchFamily="2" charset="-78"/>
              </a:rPr>
              <a:t>آگاهی و باور</a:t>
            </a:r>
            <a:r>
              <a:rPr lang="en-US" sz="2800" dirty="0">
                <a:cs typeface="B Nazanin" panose="00000400000000000000" pitchFamily="2" charset="-78"/>
              </a:rPr>
              <a:t> </a:t>
            </a:r>
            <a:r>
              <a:rPr lang="fa-IR" sz="2800" dirty="0">
                <a:cs typeface="B Nazanin" panose="00000400000000000000" pitchFamily="2" charset="-78"/>
              </a:rPr>
              <a:t>پزشک</a:t>
            </a:r>
            <a:r>
              <a:rPr lang="fa-IR" sz="2800" b="1" dirty="0">
                <a:cs typeface="B Nazanin" panose="00000400000000000000" pitchFamily="2" charset="-78"/>
                <a:hlinkClick r:id="" action="ppaction://customshow?id=87&amp;return=true"/>
              </a:rPr>
              <a:t>(دستور به </a:t>
            </a:r>
            <a:r>
              <a:rPr lang="fa-IR" sz="2800" b="1" dirty="0" err="1">
                <a:cs typeface="B Nazanin" panose="00000400000000000000" pitchFamily="2" charset="-78"/>
                <a:hlinkClick r:id="" action="ppaction://customshow?id=87&amp;return=true"/>
              </a:rPr>
              <a:t>شیرمادرکافی</a:t>
            </a:r>
            <a:r>
              <a:rPr lang="fa-IR" sz="2800" b="1" dirty="0">
                <a:cs typeface="B Nazanin" panose="00000400000000000000" pitchFamily="2" charset="-78"/>
                <a:hlinkClick r:id="" action="ppaction://customshow?id=87&amp;return=true"/>
              </a:rPr>
              <a:t> است ؟!)، </a:t>
            </a:r>
            <a:r>
              <a:rPr lang="fa-IR" sz="2800" dirty="0">
                <a:cs typeface="B Nazanin" panose="00000400000000000000" pitchFamily="2" charset="-78"/>
              </a:rPr>
              <a:t>تاکید به والدین، کسب مهارت خودمان، </a:t>
            </a:r>
            <a:r>
              <a:rPr lang="fa-IR" sz="2800" dirty="0" err="1">
                <a:cs typeface="B Nazanin" panose="00000400000000000000" pitchFamily="2" charset="-78"/>
              </a:rPr>
              <a:t>و</a:t>
            </a:r>
            <a:r>
              <a:rPr lang="fa-IR" sz="2800" b="1" dirty="0" err="1">
                <a:cs typeface="B Nazanin" panose="00000400000000000000" pitchFamily="2" charset="-78"/>
                <a:hlinkClick r:id="" action="ppaction://customshow?id=86&amp;return=true"/>
              </a:rPr>
              <a:t>آموزش</a:t>
            </a:r>
            <a:r>
              <a:rPr lang="fa-IR" sz="2800" b="1" dirty="0">
                <a:cs typeface="B Nazanin" panose="00000400000000000000" pitchFamily="2" charset="-78"/>
                <a:hlinkClick r:id="" action="ppaction://customshow?id=86&amp;return=true"/>
              </a:rPr>
              <a:t>، توانمند نمودن و تغییر رفتار در مادر </a:t>
            </a:r>
            <a:endParaRPr lang="fa-IR" sz="2800" b="1" dirty="0">
              <a:cs typeface="B Nazanin" panose="00000400000000000000" pitchFamily="2" charset="-78"/>
            </a:endParaRPr>
          </a:p>
          <a:p>
            <a:r>
              <a:rPr lang="fa-IR" sz="2800" dirty="0">
                <a:cs typeface="B Nazanin" panose="00000400000000000000" pitchFamily="2" charset="-78"/>
              </a:rPr>
              <a:t>شناخت وضعیت و توانائی های نوزاد، </a:t>
            </a:r>
            <a:r>
              <a:rPr lang="fa-IR" sz="2800" b="1" dirty="0">
                <a:cs typeface="B Nazanin" panose="00000400000000000000" pitchFamily="2" charset="-78"/>
                <a:hlinkClick r:id="" action="ppaction://customshow?id=82&amp;return=true"/>
              </a:rPr>
              <a:t>گرچه بظاهر بزرگ و سالم است</a:t>
            </a:r>
            <a:endParaRPr lang="fa-IR" sz="2800" b="1" dirty="0">
              <a:cs typeface="B Nazanin" panose="00000400000000000000" pitchFamily="2" charset="-78"/>
            </a:endParaRPr>
          </a:p>
          <a:p>
            <a:r>
              <a:rPr lang="fa-IR" sz="2800" b="1" u="sng" dirty="0">
                <a:cs typeface="B Nazanin" panose="00000400000000000000" pitchFamily="2" charset="-78"/>
              </a:rPr>
              <a:t>کاهش میزان اتلاف انرژی: </a:t>
            </a:r>
            <a:r>
              <a:rPr lang="fa-IR" sz="2800" dirty="0" err="1">
                <a:cs typeface="B Nazanin" panose="00000400000000000000" pitchFamily="2" charset="-78"/>
              </a:rPr>
              <a:t>پوزیشن</a:t>
            </a:r>
            <a:r>
              <a:rPr lang="fa-IR" sz="2800" dirty="0">
                <a:cs typeface="B Nazanin" panose="00000400000000000000" pitchFamily="2" charset="-78"/>
              </a:rPr>
              <a:t>، لچ، یک یا دو پستان، فشردن پستان، </a:t>
            </a:r>
            <a:r>
              <a:rPr lang="fa-IR" sz="2800" dirty="0" err="1">
                <a:cs typeface="B Nazanin" panose="00000400000000000000" pitchFamily="2" charset="-78"/>
              </a:rPr>
              <a:t>شیردوشی</a:t>
            </a:r>
            <a:r>
              <a:rPr lang="fa-IR" sz="2800" dirty="0">
                <a:cs typeface="B Nazanin" panose="00000400000000000000" pitchFamily="2" charset="-78"/>
              </a:rPr>
              <a:t>، ابزار شیردهی(نیپل </a:t>
            </a:r>
            <a:r>
              <a:rPr lang="fa-IR" sz="2800" dirty="0" err="1">
                <a:cs typeface="B Nazanin" panose="00000400000000000000" pitchFamily="2" charset="-78"/>
              </a:rPr>
              <a:t>شیلد</a:t>
            </a:r>
            <a:r>
              <a:rPr lang="fa-IR" sz="2800" dirty="0">
                <a:cs typeface="B Nazanin" panose="00000400000000000000" pitchFamily="2" charset="-78"/>
              </a:rPr>
              <a:t>، </a:t>
            </a:r>
            <a:r>
              <a:rPr lang="en-US" sz="2800" dirty="0">
                <a:cs typeface="B Nazanin" panose="00000400000000000000" pitchFamily="2" charset="-78"/>
              </a:rPr>
              <a:t>SNS</a:t>
            </a:r>
            <a:r>
              <a:rPr lang="fa-IR" sz="2800" dirty="0">
                <a:cs typeface="B Nazanin" panose="00000400000000000000" pitchFamily="2" charset="-78"/>
              </a:rPr>
              <a:t>، فنجان و...) </a:t>
            </a:r>
          </a:p>
        </p:txBody>
      </p:sp>
      <p:graphicFrame>
        <p:nvGraphicFramePr>
          <p:cNvPr id="5" name="Diagram 4"/>
          <p:cNvGraphicFramePr/>
          <p:nvPr>
            <p:extLst>
              <p:ext uri="{D42A27DB-BD31-4B8C-83A1-F6EECF244321}">
                <p14:modId xmlns:p14="http://schemas.microsoft.com/office/powerpoint/2010/main" val="1155814373"/>
              </p:ext>
            </p:extLst>
          </p:nvPr>
        </p:nvGraphicFramePr>
        <p:xfrm>
          <a:off x="395536" y="332656"/>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0A915E6-25D4-4478-83EA-8A1184D8A544}" type="slidenum">
              <a:rPr lang="fa-IR" smtClean="0">
                <a:solidFill>
                  <a:prstClr val="black"/>
                </a:solidFill>
              </a:rPr>
              <a:pPr>
                <a:defRPr/>
              </a:pPr>
              <a:t>5</a:t>
            </a:fld>
            <a:endParaRPr lang="fa-IR" dirty="0">
              <a:solidFill>
                <a:prstClr val="black"/>
              </a:solidFill>
            </a:endParaRPr>
          </a:p>
        </p:txBody>
      </p:sp>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50000"/>
          <a:stretch/>
        </p:blipFill>
        <p:spPr bwMode="auto">
          <a:xfrm>
            <a:off x="2771800" y="4445847"/>
            <a:ext cx="340886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804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340768"/>
            <a:ext cx="8136904" cy="5040560"/>
          </a:xfrm>
        </p:spPr>
        <p:txBody>
          <a:bodyPr/>
          <a:lstStyle/>
          <a:p>
            <a:r>
              <a:rPr lang="fa-IR" sz="2800" dirty="0">
                <a:cs typeface="B Nazanin" panose="00000400000000000000" pitchFamily="2" charset="-78"/>
              </a:rPr>
              <a:t>تشویق به پمپ زدن همزمان </a:t>
            </a:r>
            <a:r>
              <a:rPr lang="fa-IR" sz="2400" dirty="0">
                <a:cs typeface="B Nazanin" panose="00000400000000000000" pitchFamily="2" charset="-78"/>
              </a:rPr>
              <a:t>(هر دو پستان در یک زمان)، </a:t>
            </a:r>
            <a:r>
              <a:rPr lang="fa-IR" sz="2800" dirty="0">
                <a:cs typeface="B Nazanin" panose="00000400000000000000" pitchFamily="2" charset="-78"/>
              </a:rPr>
              <a:t>نسبت به پمپ زدن تک </a:t>
            </a:r>
            <a:r>
              <a:rPr lang="fa-IR" sz="2800" dirty="0" err="1">
                <a:cs typeface="B Nazanin" panose="00000400000000000000" pitchFamily="2" charset="-78"/>
              </a:rPr>
              <a:t>تک</a:t>
            </a:r>
            <a:r>
              <a:rPr lang="fa-IR" sz="2800" dirty="0">
                <a:cs typeface="B Nazanin" panose="00000400000000000000" pitchFamily="2" charset="-78"/>
              </a:rPr>
              <a:t> </a:t>
            </a:r>
            <a:r>
              <a:rPr lang="fa-IR" sz="2400" dirty="0">
                <a:cs typeface="B Nazanin" panose="00000400000000000000" pitchFamily="2" charset="-78"/>
              </a:rPr>
              <a:t>(اول یک پستان و بعد پستان دیگر)</a:t>
            </a:r>
            <a:endParaRPr lang="fa-IR" sz="2800" dirty="0">
              <a:cs typeface="B Nazanin" panose="00000400000000000000" pitchFamily="2" charset="-78"/>
            </a:endParaRPr>
          </a:p>
          <a:p>
            <a:r>
              <a:rPr lang="fa-IR" sz="2800" b="1" dirty="0">
                <a:cs typeface="B Nazanin" panose="00000400000000000000" pitchFamily="2" charset="-78"/>
                <a:hlinkClick r:id="" action="ppaction://customshow?id=83&amp;return=true"/>
              </a:rPr>
              <a:t>استفاده از یک پمپ شیردوش الکتریکی همزمان و ترجیحا همراه با ماساژ پستان</a:t>
            </a:r>
            <a:endParaRPr lang="fa-IR" sz="2800" b="1" dirty="0">
              <a:cs typeface="B Nazanin" panose="00000400000000000000" pitchFamily="2" charset="-78"/>
            </a:endParaRPr>
          </a:p>
          <a:p>
            <a:r>
              <a:rPr lang="fa-IR" sz="2800" dirty="0">
                <a:cs typeface="B Nazanin" panose="00000400000000000000" pitchFamily="2" charset="-78"/>
              </a:rPr>
              <a:t>شروع در طی 6 ساعت پس از تولد و 8 تا 12 بار در هر 24 </a:t>
            </a:r>
          </a:p>
          <a:p>
            <a:r>
              <a:rPr lang="fa-IR" sz="2800" dirty="0">
                <a:cs typeface="B Nazanin" panose="00000400000000000000" pitchFamily="2" charset="-78"/>
              </a:rPr>
              <a:t>پمپ زدن در ابتدا به مدت 15 تا 20 دقیقه و هر 2 تا 3 ساعت، پس از جاری شدن شیر، </a:t>
            </a:r>
            <a:r>
              <a:rPr lang="fa-IR" sz="2800" dirty="0" err="1">
                <a:cs typeface="B Nazanin" panose="00000400000000000000" pitchFamily="2" charset="-78"/>
              </a:rPr>
              <a:t>هرنوبت</a:t>
            </a:r>
            <a:r>
              <a:rPr lang="fa-IR" sz="2800" dirty="0">
                <a:cs typeface="B Nazanin" panose="00000400000000000000" pitchFamily="2" charset="-78"/>
              </a:rPr>
              <a:t> حداقل 15 دقیقه و توقف پمپ  2دقیقه بعد از مشاهده آخرین قطره شیر</a:t>
            </a:r>
          </a:p>
          <a:p>
            <a:r>
              <a:rPr lang="fa-IR" sz="2800" dirty="0">
                <a:cs typeface="B Nazanin" panose="00000400000000000000" pitchFamily="2" charset="-78"/>
              </a:rPr>
              <a:t>در هفته های اول و تا زمان موثر شیرخوردن از پستان و وزن گیری خوب و عدم نیازی به مکمل</a:t>
            </a:r>
          </a:p>
          <a:p>
            <a:r>
              <a:rPr lang="fa-IR" sz="2800" dirty="0">
                <a:cs typeface="B Nazanin" panose="00000400000000000000" pitchFamily="2" charset="-78"/>
              </a:rPr>
              <a:t>نیاز به دوشیدن شیر بعد از شیرخوردن در صورت وزن گیری ناکافی</a:t>
            </a:r>
            <a:endParaRPr lang="en-US" sz="2800"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996581638"/>
              </p:ext>
            </p:extLst>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9468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6640" y="1556792"/>
            <a:ext cx="8305800" cy="2952328"/>
          </a:xfrm>
        </p:spPr>
        <p:txBody>
          <a:bodyPr/>
          <a:lstStyle/>
          <a:p>
            <a:pPr marL="228600" algn="just">
              <a:lnSpc>
                <a:spcPct val="150000"/>
              </a:lnSpc>
              <a:spcBef>
                <a:spcPts val="0"/>
              </a:spcBef>
              <a:spcAft>
                <a:spcPts val="900"/>
              </a:spcAft>
            </a:pPr>
            <a:r>
              <a:rPr lang="fa-IR" sz="3200" b="1" dirty="0">
                <a:latin typeface="Times New Roman"/>
                <a:ea typeface="Calibri"/>
                <a:cs typeface="B Nazanin"/>
              </a:rPr>
              <a:t>دوشیدن غیر همزمان بدون ماساژ پستان: 51 گرم</a:t>
            </a:r>
            <a:endParaRPr lang="en-US" sz="3200" b="1" dirty="0">
              <a:latin typeface="Calibri"/>
              <a:ea typeface="Calibri"/>
              <a:cs typeface="Arial"/>
            </a:endParaRPr>
          </a:p>
          <a:p>
            <a:pPr marL="228600" algn="just">
              <a:lnSpc>
                <a:spcPct val="150000"/>
              </a:lnSpc>
              <a:spcBef>
                <a:spcPts val="0"/>
              </a:spcBef>
              <a:spcAft>
                <a:spcPts val="900"/>
              </a:spcAft>
            </a:pPr>
            <a:r>
              <a:rPr lang="fa-IR" sz="3200" b="1" dirty="0">
                <a:latin typeface="Times New Roman"/>
                <a:ea typeface="Calibri"/>
                <a:cs typeface="B Nazanin"/>
              </a:rPr>
              <a:t>دوشیدن غیر همزمان با ماساژ</a:t>
            </a:r>
            <a:r>
              <a:rPr lang="fa-IR" sz="3200" b="1" dirty="0">
                <a:latin typeface="Calibri"/>
                <a:ea typeface="Calibri"/>
                <a:cs typeface="Arial"/>
              </a:rPr>
              <a:t> </a:t>
            </a:r>
            <a:r>
              <a:rPr lang="fa-IR" sz="3200" b="1" dirty="0">
                <a:latin typeface="Times New Roman"/>
                <a:ea typeface="Calibri"/>
                <a:cs typeface="B Nazanin"/>
              </a:rPr>
              <a:t>پستان: 79 گرم</a:t>
            </a:r>
            <a:endParaRPr lang="en-US" sz="3200" b="1" dirty="0">
              <a:latin typeface="Calibri"/>
              <a:ea typeface="Calibri"/>
              <a:cs typeface="Arial"/>
            </a:endParaRPr>
          </a:p>
          <a:p>
            <a:pPr marL="228600" algn="just">
              <a:lnSpc>
                <a:spcPct val="150000"/>
              </a:lnSpc>
              <a:spcBef>
                <a:spcPts val="0"/>
              </a:spcBef>
              <a:spcAft>
                <a:spcPts val="900"/>
              </a:spcAft>
            </a:pPr>
            <a:r>
              <a:rPr lang="fa-IR" sz="3200" b="1" dirty="0">
                <a:latin typeface="Times New Roman"/>
                <a:ea typeface="Calibri"/>
                <a:cs typeface="B Nazanin"/>
              </a:rPr>
              <a:t>پمپ زدن همزمان بدون ماساژ</a:t>
            </a:r>
            <a:r>
              <a:rPr lang="fa-IR" sz="3200" b="1" dirty="0">
                <a:latin typeface="Calibri"/>
                <a:ea typeface="Calibri"/>
                <a:cs typeface="Arial"/>
              </a:rPr>
              <a:t> </a:t>
            </a:r>
            <a:r>
              <a:rPr lang="fa-IR" sz="3200" b="1" dirty="0">
                <a:latin typeface="Times New Roman"/>
                <a:ea typeface="Calibri"/>
                <a:cs typeface="B Nazanin"/>
              </a:rPr>
              <a:t>پستان: 88 گرم</a:t>
            </a:r>
            <a:endParaRPr lang="en-US" sz="3200" b="1" dirty="0">
              <a:latin typeface="Calibri"/>
              <a:ea typeface="Calibri"/>
              <a:cs typeface="Arial"/>
            </a:endParaRPr>
          </a:p>
          <a:p>
            <a:pPr marL="228600" algn="just">
              <a:lnSpc>
                <a:spcPct val="150000"/>
              </a:lnSpc>
              <a:spcBef>
                <a:spcPts val="0"/>
              </a:spcBef>
              <a:spcAft>
                <a:spcPts val="900"/>
              </a:spcAft>
            </a:pPr>
            <a:r>
              <a:rPr lang="fa-IR" sz="3200" b="1" dirty="0">
                <a:solidFill>
                  <a:srgbClr val="FF0000"/>
                </a:solidFill>
                <a:latin typeface="Times New Roman"/>
                <a:ea typeface="Calibri"/>
                <a:cs typeface="B Nazanin"/>
              </a:rPr>
              <a:t>پمپ زدن همزمان با ماساژ</a:t>
            </a:r>
            <a:r>
              <a:rPr lang="fa-IR" sz="3200" b="1" dirty="0">
                <a:solidFill>
                  <a:srgbClr val="FF0000"/>
                </a:solidFill>
                <a:latin typeface="Calibri"/>
                <a:ea typeface="Calibri"/>
                <a:cs typeface="Arial"/>
              </a:rPr>
              <a:t> </a:t>
            </a:r>
            <a:r>
              <a:rPr lang="fa-IR" sz="3200" b="1" dirty="0">
                <a:solidFill>
                  <a:srgbClr val="FF0000"/>
                </a:solidFill>
                <a:latin typeface="Times New Roman"/>
                <a:ea typeface="Calibri"/>
                <a:cs typeface="B Nazanin"/>
              </a:rPr>
              <a:t>پستان: 125 گرم</a:t>
            </a:r>
            <a:endParaRPr lang="en-US" sz="3200" b="1" dirty="0">
              <a:solidFill>
                <a:srgbClr val="FF0000"/>
              </a:solidFill>
              <a:latin typeface="Calibri"/>
              <a:ea typeface="Calibri"/>
              <a:cs typeface="Arial"/>
            </a:endParaRPr>
          </a:p>
          <a:p>
            <a:pPr algn="r">
              <a:lnSpc>
                <a:spcPct val="150000"/>
              </a:lnSpc>
            </a:pPr>
            <a:endParaRPr lang="en-US" sz="3200" b="1" dirty="0"/>
          </a:p>
        </p:txBody>
      </p:sp>
      <p:graphicFrame>
        <p:nvGraphicFramePr>
          <p:cNvPr id="5" name="Diagram 4"/>
          <p:cNvGraphicFramePr/>
          <p:nvPr>
            <p:extLst>
              <p:ext uri="{D42A27DB-BD31-4B8C-83A1-F6EECF244321}">
                <p14:modId xmlns:p14="http://schemas.microsoft.com/office/powerpoint/2010/main" val="2568418017"/>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96732" y="5319792"/>
            <a:ext cx="8151440" cy="738664"/>
          </a:xfrm>
          <a:prstGeom prst="rect">
            <a:avLst/>
          </a:prstGeom>
        </p:spPr>
        <p:txBody>
          <a:bodyPr wrap="square">
            <a:spAutoFit/>
          </a:bodyPr>
          <a:lstStyle/>
          <a:p>
            <a:pPr fontAlgn="auto">
              <a:spcBef>
                <a:spcPts val="0"/>
              </a:spcBef>
              <a:spcAft>
                <a:spcPts val="0"/>
              </a:spcAft>
            </a:pPr>
            <a:r>
              <a:rPr lang="en-US" sz="1400" dirty="0">
                <a:solidFill>
                  <a:prstClr val="black"/>
                </a:solidFill>
                <a:latin typeface="Lucida Sans Unicode"/>
              </a:rPr>
              <a:t>The massage occurred before pumping, but theoretically, additional massage during pumping could even have higher </a:t>
            </a:r>
            <a:r>
              <a:rPr lang="en-US" sz="1400" dirty="0" err="1">
                <a:solidFill>
                  <a:prstClr val="black"/>
                </a:solidFill>
                <a:latin typeface="Lucida Sans Unicode"/>
              </a:rPr>
              <a:t>yields.following</a:t>
            </a:r>
            <a:r>
              <a:rPr lang="en-US" sz="1400" dirty="0">
                <a:solidFill>
                  <a:prstClr val="black"/>
                </a:solidFill>
                <a:latin typeface="Lucida Sans Unicode"/>
              </a:rPr>
              <a:t> milk expression amounts on 36 women with preterm infants in a NICU in the</a:t>
            </a:r>
            <a:r>
              <a:rPr lang="fa-IR" sz="1400" dirty="0">
                <a:solidFill>
                  <a:prstClr val="black"/>
                </a:solidFill>
                <a:latin typeface="Lucida Sans Unicode"/>
              </a:rPr>
              <a:t> </a:t>
            </a:r>
            <a:r>
              <a:rPr lang="en-US" sz="1400" dirty="0">
                <a:solidFill>
                  <a:prstClr val="black"/>
                </a:solidFill>
                <a:latin typeface="Lucida Sans Unicode"/>
              </a:rPr>
              <a:t>United Kingdom …</a:t>
            </a:r>
          </a:p>
        </p:txBody>
      </p:sp>
    </p:spTree>
    <p:extLst>
      <p:ext uri="{BB962C8B-B14F-4D97-AF65-F5344CB8AC3E}">
        <p14:creationId xmlns:p14="http://schemas.microsoft.com/office/powerpoint/2010/main" val="3614418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611560" y="1628800"/>
            <a:ext cx="7920880" cy="4525962"/>
          </a:xfrm>
          <a:prstGeom prst="rect">
            <a:avLst/>
          </a:prstGeom>
        </p:spPr>
        <p:txBody>
          <a:bodyPr/>
          <a:lstStyle/>
          <a:p>
            <a:pPr algn="l" rtl="0"/>
            <a:r>
              <a:rPr lang="en-US" sz="3200" dirty="0"/>
              <a:t>may increase milk </a:t>
            </a:r>
            <a:r>
              <a:rPr lang="en-US" sz="3200" dirty="0" err="1"/>
              <a:t>output..</a:t>
            </a:r>
            <a:r>
              <a:rPr lang="en-US" sz="3200" b="1" i="1" u="sng" dirty="0" err="1"/>
              <a:t>Without</a:t>
            </a:r>
            <a:r>
              <a:rPr lang="en-US" sz="3200" b="1" i="1" u="sng" dirty="0"/>
              <a:t> increasing frequency or duration </a:t>
            </a:r>
            <a:r>
              <a:rPr lang="en-US" sz="3200" i="1" u="sng" dirty="0"/>
              <a:t>of pumping, milk output increased </a:t>
            </a:r>
            <a:r>
              <a:rPr lang="en-US" sz="3200" dirty="0"/>
              <a:t>over several weeks from an average of </a:t>
            </a:r>
            <a:r>
              <a:rPr lang="en-US" sz="3200" b="1" u="sng" dirty="0">
                <a:solidFill>
                  <a:srgbClr val="FF0000"/>
                </a:solidFill>
              </a:rPr>
              <a:t>591 ml/day </a:t>
            </a:r>
            <a:r>
              <a:rPr lang="en-US" sz="3200" dirty="0"/>
              <a:t>to a post instruction output of </a:t>
            </a:r>
            <a:r>
              <a:rPr lang="en-US" sz="3200" b="1" u="sng" dirty="0">
                <a:solidFill>
                  <a:srgbClr val="FF0000"/>
                </a:solidFill>
              </a:rPr>
              <a:t>862 ml/day</a:t>
            </a:r>
            <a:r>
              <a:rPr lang="en-US" sz="3200" dirty="0"/>
              <a:t>.</a:t>
            </a:r>
          </a:p>
        </p:txBody>
      </p:sp>
      <p:graphicFrame>
        <p:nvGraphicFramePr>
          <p:cNvPr id="3" name="Diagram 2"/>
          <p:cNvGraphicFramePr/>
          <p:nvPr>
            <p:extLst>
              <p:ext uri="{D42A27DB-BD31-4B8C-83A1-F6EECF244321}">
                <p14:modId xmlns:p14="http://schemas.microsoft.com/office/powerpoint/2010/main" val="4004518756"/>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046974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352352573"/>
              </p:ext>
            </p:extLst>
          </p:nvPr>
        </p:nvGraphicFramePr>
        <p:xfrm>
          <a:off x="755576" y="2060848"/>
          <a:ext cx="7772400" cy="2261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294967295"/>
          </p:nvPr>
        </p:nvSpPr>
        <p:spPr>
          <a:xfrm>
            <a:off x="8777288" y="6408738"/>
            <a:ext cx="366712" cy="365125"/>
          </a:xfrm>
        </p:spPr>
        <p:txBody>
          <a:bodyPr/>
          <a:lstStyle/>
          <a:p>
            <a:pPr>
              <a:defRPr/>
            </a:pPr>
            <a:fld id="{10A915E6-25D4-4478-83EA-8A1184D8A544}" type="slidenum">
              <a:rPr lang="fa-IR" smtClean="0">
                <a:solidFill>
                  <a:prstClr val="black"/>
                </a:solidFill>
              </a:rPr>
              <a:pPr>
                <a:defRPr/>
              </a:pPr>
              <a:t>53</a:t>
            </a:fld>
            <a:endParaRPr lang="fa-IR" dirty="0">
              <a:solidFill>
                <a:prstClr val="black"/>
              </a:solidFill>
            </a:endParaRPr>
          </a:p>
        </p:txBody>
      </p:sp>
    </p:spTree>
    <p:extLst>
      <p:ext uri="{BB962C8B-B14F-4D97-AF65-F5344CB8AC3E}">
        <p14:creationId xmlns:p14="http://schemas.microsoft.com/office/powerpoint/2010/main" val="148497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1484784"/>
            <a:ext cx="7877944" cy="4525962"/>
          </a:xfrm>
        </p:spPr>
        <p:txBody>
          <a:bodyPr/>
          <a:lstStyle/>
          <a:p>
            <a:r>
              <a:rPr lang="fa-IR" sz="3200" dirty="0">
                <a:cs typeface="B Nazanin" panose="00000400000000000000" pitchFamily="2" charset="-78"/>
              </a:rPr>
              <a:t>ترکیب </a:t>
            </a:r>
            <a:r>
              <a:rPr lang="fa-IR" sz="3200" b="1" dirty="0" err="1">
                <a:cs typeface="B Nazanin" panose="00000400000000000000" pitchFamily="2" charset="-78"/>
              </a:rPr>
              <a:t>شیردوشی</a:t>
            </a:r>
            <a:r>
              <a:rPr lang="fa-IR" sz="3200" b="1" dirty="0">
                <a:cs typeface="B Nazanin" panose="00000400000000000000" pitchFamily="2" charset="-78"/>
              </a:rPr>
              <a:t> با دست </a:t>
            </a:r>
            <a:r>
              <a:rPr lang="fa-IR" sz="3200" dirty="0">
                <a:cs typeface="B Nazanin" panose="00000400000000000000" pitchFamily="2" charset="-78"/>
              </a:rPr>
              <a:t>و </a:t>
            </a:r>
            <a:r>
              <a:rPr lang="fa-IR" sz="3200" b="1" dirty="0" err="1">
                <a:cs typeface="B Nazanin" panose="00000400000000000000" pitchFamily="2" charset="-78"/>
              </a:rPr>
              <a:t>شیردوشی</a:t>
            </a:r>
            <a:r>
              <a:rPr lang="fa-IR" sz="3200" b="1" dirty="0">
                <a:cs typeface="B Nazanin" panose="00000400000000000000" pitchFamily="2" charset="-78"/>
              </a:rPr>
              <a:t> توسط پمپ </a:t>
            </a:r>
            <a:r>
              <a:rPr lang="fa-IR" sz="3200" dirty="0">
                <a:cs typeface="B Nazanin" panose="00000400000000000000" pitchFamily="2" charset="-78"/>
              </a:rPr>
              <a:t>الکتریکی </a:t>
            </a:r>
          </a:p>
          <a:p>
            <a:pPr lvl="1"/>
            <a:r>
              <a:rPr lang="fa-IR" sz="2800" dirty="0">
                <a:latin typeface="Times New Roman"/>
                <a:ea typeface="Calibri"/>
                <a:cs typeface="B Nazanin"/>
              </a:rPr>
              <a:t>متوسط تولید شیر ظرف مدت 8 روز، به 900 و 1000 میلی در هر روز در مقایسه با دوشیدن فقط با پمپ الکتریکی(500 تا 600 میلی لیتر) </a:t>
            </a:r>
          </a:p>
          <a:p>
            <a:pPr lvl="1"/>
            <a:r>
              <a:rPr lang="fa-IR" sz="2800" dirty="0">
                <a:latin typeface="Times New Roman"/>
                <a:ea typeface="Calibri"/>
                <a:cs typeface="B Nazanin"/>
              </a:rPr>
              <a:t>افزایش حجم شیر تولید شده با ترکیب </a:t>
            </a:r>
            <a:r>
              <a:rPr lang="fa-IR" sz="2800" dirty="0" err="1">
                <a:latin typeface="Times New Roman"/>
                <a:ea typeface="Calibri"/>
                <a:cs typeface="B Nazanin"/>
              </a:rPr>
              <a:t>شیردوشی</a:t>
            </a:r>
            <a:r>
              <a:rPr lang="fa-IR" sz="2800" dirty="0">
                <a:latin typeface="Times New Roman"/>
                <a:ea typeface="Calibri"/>
                <a:cs typeface="B Nazanin"/>
              </a:rPr>
              <a:t> با دست و استفاده از پمپ مکانیکی، تا 48%</a:t>
            </a:r>
          </a:p>
          <a:p>
            <a:pPr lvl="1"/>
            <a:r>
              <a:rPr lang="fa-IR" sz="2800" dirty="0">
                <a:latin typeface="Times New Roman"/>
                <a:ea typeface="Calibri"/>
                <a:cs typeface="B Nazanin"/>
              </a:rPr>
              <a:t>افزایش تولید شیر تا 80 درصد، با پمپ زدن الکتریکی و </a:t>
            </a:r>
            <a:r>
              <a:rPr lang="fa-IR" sz="2800" dirty="0" err="1">
                <a:latin typeface="Times New Roman"/>
                <a:ea typeface="Calibri"/>
                <a:cs typeface="B Nazanin"/>
              </a:rPr>
              <a:t>شیردوشی</a:t>
            </a:r>
            <a:r>
              <a:rPr lang="fa-IR" sz="2800" dirty="0">
                <a:latin typeface="Times New Roman"/>
                <a:ea typeface="Calibri"/>
                <a:cs typeface="B Nazanin"/>
              </a:rPr>
              <a:t> با دست, با حداقل 6 بار در روز و در طی سه روز بعد از زایمان</a:t>
            </a:r>
            <a:endParaRPr lang="en-US" sz="2800" b="1" dirty="0"/>
          </a:p>
        </p:txBody>
      </p:sp>
      <p:graphicFrame>
        <p:nvGraphicFramePr>
          <p:cNvPr id="4" name="Diagram 3"/>
          <p:cNvGraphicFramePr/>
          <p:nvPr>
            <p:extLst>
              <p:ext uri="{D42A27DB-BD31-4B8C-83A1-F6EECF244321}">
                <p14:modId xmlns:p14="http://schemas.microsoft.com/office/powerpoint/2010/main" val="4248828585"/>
              </p:ext>
            </p:extLst>
          </p:nvPr>
        </p:nvGraphicFramePr>
        <p:xfrm>
          <a:off x="685800" y="152400"/>
          <a:ext cx="7848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6724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Ravari\Downloads\Hands-Free-Breast-Pump.jpg"/>
          <p:cNvPicPr>
            <a:picLocks noChangeAspect="1" noChangeArrowheads="1"/>
          </p:cNvPicPr>
          <p:nvPr/>
        </p:nvPicPr>
        <p:blipFill rotWithShape="1">
          <a:blip r:embed="rId3">
            <a:extLst>
              <a:ext uri="{28A0092B-C50C-407E-A947-70E740481C1C}">
                <a14:useLocalDpi xmlns:a14="http://schemas.microsoft.com/office/drawing/2010/main" val="0"/>
              </a:ext>
            </a:extLst>
          </a:blip>
          <a:srcRect l="54073" t="50000" r="12500" b="17325"/>
          <a:stretch/>
        </p:blipFill>
        <p:spPr bwMode="auto">
          <a:xfrm>
            <a:off x="641256" y="1628800"/>
            <a:ext cx="2664296" cy="1733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3059833" y="1412776"/>
            <a:ext cx="5688632" cy="3024336"/>
          </a:xfrm>
        </p:spPr>
        <p:txBody>
          <a:bodyPr/>
          <a:lstStyle/>
          <a:p>
            <a:pPr marL="566737" indent="-457200">
              <a:buFont typeface="+mj-lt"/>
              <a:buAutoNum type="arabicPeriod"/>
            </a:pPr>
            <a:r>
              <a:rPr lang="fa-IR" sz="2800" dirty="0">
                <a:cs typeface="B Nazanin" panose="00000400000000000000" pitchFamily="2" charset="-78"/>
              </a:rPr>
              <a:t>هر دو پستان را ماساژ دهید.</a:t>
            </a:r>
          </a:p>
          <a:p>
            <a:pPr marL="566737" indent="-457200">
              <a:buFont typeface="+mj-lt"/>
              <a:buAutoNum type="arabicPeriod"/>
            </a:pPr>
            <a:r>
              <a:rPr lang="fa-IR" sz="2800" dirty="0">
                <a:cs typeface="B Nazanin" panose="00000400000000000000" pitchFamily="2" charset="-78"/>
              </a:rPr>
              <a:t>هر دو پستان را به طور همزمان پمپ بزنید.</a:t>
            </a:r>
          </a:p>
          <a:p>
            <a:pPr marL="566737" indent="-457200">
              <a:buFont typeface="+mj-lt"/>
              <a:buAutoNum type="arabicPeriod"/>
            </a:pPr>
            <a:r>
              <a:rPr lang="fa-IR" sz="2800" dirty="0" err="1">
                <a:cs typeface="B Nazanin" panose="00000400000000000000" pitchFamily="2" charset="-78"/>
              </a:rPr>
              <a:t>درطی</a:t>
            </a:r>
            <a:r>
              <a:rPr lang="fa-IR" sz="2800" dirty="0">
                <a:cs typeface="B Nazanin" panose="00000400000000000000" pitchFamily="2" charset="-78"/>
              </a:rPr>
              <a:t> پمپ زدن از ماساژ و فشردن پستان استفاده کنید.  </a:t>
            </a:r>
          </a:p>
          <a:p>
            <a:pPr marL="566737" indent="-457200">
              <a:buFont typeface="+mj-lt"/>
              <a:buAutoNum type="arabicPeriod"/>
            </a:pPr>
            <a:r>
              <a:rPr lang="fa-IR" sz="2800" dirty="0">
                <a:cs typeface="B Nazanin" panose="00000400000000000000" pitchFamily="2" charset="-78"/>
              </a:rPr>
              <a:t>وقتی جریان شیر کند و به صورت </a:t>
            </a:r>
            <a:r>
              <a:rPr lang="fa-IR" sz="2800" dirty="0" err="1">
                <a:cs typeface="B Nazanin" panose="00000400000000000000" pitchFamily="2" charset="-78"/>
              </a:rPr>
              <a:t>قطرهای</a:t>
            </a:r>
            <a:r>
              <a:rPr lang="fa-IR" sz="2800" dirty="0">
                <a:cs typeface="B Nazanin" panose="00000400000000000000" pitchFamily="2" charset="-78"/>
              </a:rPr>
              <a:t> شد، پمپ زدن را متوقف کنید.</a:t>
            </a:r>
          </a:p>
          <a:p>
            <a:pPr marL="566737" indent="-457200">
              <a:buFont typeface="+mj-lt"/>
              <a:buAutoNum type="arabicPeriod"/>
            </a:pPr>
            <a:r>
              <a:rPr lang="fa-IR" sz="2800" dirty="0">
                <a:cs typeface="B Nazanin" panose="00000400000000000000" pitchFamily="2" charset="-78"/>
              </a:rPr>
              <a:t>ماساژ پستان را تکرار کنید.</a:t>
            </a:r>
          </a:p>
          <a:p>
            <a:pPr marL="566737" indent="-457200">
              <a:buFont typeface="+mj-lt"/>
              <a:buAutoNum type="arabicPeriod"/>
            </a:pPr>
            <a:endParaRPr lang="fa-IR" sz="2800" dirty="0">
              <a:cs typeface="B Nazanin" panose="00000400000000000000" pitchFamily="2" charset="-78"/>
            </a:endParaRPr>
          </a:p>
          <a:p>
            <a:pPr marL="566737" indent="-457200">
              <a:buFont typeface="+mj-lt"/>
              <a:buAutoNum type="arabicPeriod"/>
            </a:pPr>
            <a:endParaRPr lang="fa-IR" sz="2800" dirty="0">
              <a:cs typeface="B Nazanin" panose="00000400000000000000" pitchFamily="2" charset="-78"/>
            </a:endParaRPr>
          </a:p>
          <a:p>
            <a:pPr marL="566737" indent="-457200">
              <a:buFont typeface="+mj-lt"/>
              <a:buAutoNum type="arabicPeriod"/>
            </a:pPr>
            <a:endParaRPr lang="fa-IR" sz="2800" dirty="0">
              <a:cs typeface="B Nazanin" panose="00000400000000000000" pitchFamily="2" charset="-78"/>
            </a:endParaRPr>
          </a:p>
          <a:p>
            <a:pPr marL="566737" indent="-457200">
              <a:buFont typeface="+mj-lt"/>
              <a:buAutoNum type="arabicPeriod"/>
            </a:pPr>
            <a:endParaRPr lang="fa-IR" sz="2800" dirty="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618904919"/>
              </p:ext>
            </p:extLst>
          </p:nvPr>
        </p:nvGraphicFramePr>
        <p:xfrm>
          <a:off x="685800" y="152400"/>
          <a:ext cx="7848600" cy="114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22" name="Picture 2">
            <a:hlinkClick r:id="rId9" action="ppaction://program"/>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717" t="5776" r="13100" b="6250"/>
          <a:stretch/>
        </p:blipFill>
        <p:spPr bwMode="auto">
          <a:xfrm>
            <a:off x="576957" y="1628800"/>
            <a:ext cx="2728595" cy="1819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1"/>
          <p:cNvSpPr txBox="1">
            <a:spLocks/>
          </p:cNvSpPr>
          <p:nvPr/>
        </p:nvSpPr>
        <p:spPr bwMode="auto">
          <a:xfrm>
            <a:off x="639952" y="4725144"/>
            <a:ext cx="81085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566737" indent="-457200">
              <a:buFont typeface="+mj-lt"/>
              <a:buAutoNum type="arabicPeriod" startAt="6"/>
            </a:pPr>
            <a:r>
              <a:rPr lang="fa-IR" sz="2800" dirty="0">
                <a:cs typeface="B Nazanin" panose="00000400000000000000" pitchFamily="2" charset="-78"/>
              </a:rPr>
              <a:t>مجددا هر پستان را به تنهایی با پمپ و یا با استفاده از دست </a:t>
            </a:r>
            <a:r>
              <a:rPr lang="fa-IR" sz="2800" dirty="0" err="1">
                <a:cs typeface="B Nazanin" panose="00000400000000000000" pitchFamily="2" charset="-78"/>
              </a:rPr>
              <a:t>شیردوشی</a:t>
            </a:r>
            <a:r>
              <a:rPr lang="fa-IR" sz="2800" dirty="0">
                <a:cs typeface="B Nazanin" panose="00000400000000000000" pitchFamily="2" charset="-78"/>
              </a:rPr>
              <a:t> نموده و هر چند دقیقه یک بار پستانها را عوض کنید. </a:t>
            </a:r>
          </a:p>
          <a:p>
            <a:pPr marL="566737" indent="-457200">
              <a:buFont typeface="+mj-lt"/>
              <a:buAutoNum type="arabicPeriod" startAt="6"/>
            </a:pPr>
            <a:r>
              <a:rPr lang="fa-IR" sz="2800" dirty="0" err="1">
                <a:cs typeface="B Nazanin" panose="00000400000000000000" pitchFamily="2" charset="-78"/>
              </a:rPr>
              <a:t>تازمان</a:t>
            </a:r>
            <a:r>
              <a:rPr lang="fa-IR" sz="2800" dirty="0">
                <a:cs typeface="B Nazanin" panose="00000400000000000000" pitchFamily="2" charset="-78"/>
              </a:rPr>
              <a:t> احساس خالی شدن پستان ها به این کار ادامه دهید.</a:t>
            </a:r>
          </a:p>
          <a:p>
            <a:pPr marL="566737" indent="-457200">
              <a:buFont typeface="+mj-lt"/>
              <a:buAutoNum type="arabicPeriod" startAt="6"/>
            </a:pPr>
            <a:endParaRPr lang="fa-IR" sz="2800" dirty="0">
              <a:cs typeface="B Nazanin" panose="00000400000000000000" pitchFamily="2" charset="-78"/>
            </a:endParaRPr>
          </a:p>
          <a:p>
            <a:pPr marL="566737" indent="-457200">
              <a:buFont typeface="+mj-lt"/>
              <a:buAutoNum type="arabicPeriod" startAt="6"/>
            </a:pPr>
            <a:endParaRPr lang="fa-IR" sz="2800" dirty="0">
              <a:cs typeface="B Nazanin" panose="00000400000000000000" pitchFamily="2" charset="-78"/>
            </a:endParaRPr>
          </a:p>
          <a:p>
            <a:pPr marL="566737" indent="-457200">
              <a:buFont typeface="+mj-lt"/>
              <a:buAutoNum type="arabicPeriod" startAt="6"/>
            </a:pPr>
            <a:endParaRPr lang="fa-IR" sz="2800" dirty="0">
              <a:cs typeface="B Nazanin" panose="00000400000000000000" pitchFamily="2" charset="-78"/>
            </a:endParaRPr>
          </a:p>
          <a:p>
            <a:pPr marL="566737" indent="-457200">
              <a:buFont typeface="+mj-lt"/>
              <a:buAutoNum type="arabicPeriod" startAt="6"/>
            </a:pPr>
            <a:endParaRPr lang="fa-IR" sz="2800" dirty="0">
              <a:cs typeface="B Nazanin" panose="00000400000000000000" pitchFamily="2" charset="-78"/>
            </a:endParaRPr>
          </a:p>
        </p:txBody>
      </p:sp>
    </p:spTree>
    <p:extLst>
      <p:ext uri="{BB962C8B-B14F-4D97-AF65-F5344CB8AC3E}">
        <p14:creationId xmlns:p14="http://schemas.microsoft.com/office/powerpoint/2010/main" val="1159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276872"/>
            <a:ext cx="7920880" cy="936105"/>
          </a:xfrm>
        </p:spPr>
        <p:txBody>
          <a:bodyPr>
            <a:noAutofit/>
          </a:bodyPr>
          <a:lstStyle/>
          <a:p>
            <a:pPr>
              <a:lnSpc>
                <a:spcPct val="150000"/>
              </a:lnSpc>
              <a:spcBef>
                <a:spcPts val="0"/>
              </a:spcBef>
              <a:spcAft>
                <a:spcPts val="800"/>
              </a:spcAft>
            </a:pPr>
            <a:r>
              <a:rPr lang="fa-IR" sz="4000" dirty="0">
                <a:latin typeface="Times New Roman"/>
                <a:ea typeface="Calibri"/>
                <a:cs typeface="B Nazanin"/>
              </a:rPr>
              <a:t>تغذیه با مکمل در صورت لزوم</a:t>
            </a:r>
            <a:endParaRPr lang="en-US" sz="3600" dirty="0">
              <a:latin typeface="Calibri"/>
              <a:ea typeface="Calibri"/>
              <a:cs typeface="Arial"/>
            </a:endParaRPr>
          </a:p>
        </p:txBody>
      </p:sp>
    </p:spTree>
    <p:extLst>
      <p:ext uri="{BB962C8B-B14F-4D97-AF65-F5344CB8AC3E}">
        <p14:creationId xmlns:p14="http://schemas.microsoft.com/office/powerpoint/2010/main" val="1957515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84784"/>
            <a:ext cx="8280920" cy="4248472"/>
          </a:xfrm>
        </p:spPr>
        <p:txBody>
          <a:bodyPr/>
          <a:lstStyle/>
          <a:p>
            <a:pPr marL="342900" lvl="0" indent="-342900" algn="just">
              <a:spcBef>
                <a:spcPts val="0"/>
              </a:spcBef>
              <a:spcAft>
                <a:spcPts val="1000"/>
              </a:spcAft>
              <a:buFont typeface="Symbol"/>
              <a:buChar char=""/>
            </a:pPr>
            <a:r>
              <a:rPr lang="fa-IR" sz="2800" dirty="0">
                <a:latin typeface="Times New Roman"/>
                <a:ea typeface="Calibri"/>
                <a:cs typeface="B Nazanin"/>
              </a:rPr>
              <a:t>در صورت نیاز به مقادیر بیشتر از آغوز  یا </a:t>
            </a:r>
            <a:r>
              <a:rPr lang="fa-IR" sz="2800" dirty="0" err="1">
                <a:latin typeface="Times New Roman"/>
                <a:ea typeface="Calibri"/>
                <a:cs typeface="B Nazanin"/>
              </a:rPr>
              <a:t>شیردوشیده</a:t>
            </a:r>
            <a:r>
              <a:rPr lang="fa-IR" sz="2800" dirty="0">
                <a:latin typeface="Times New Roman"/>
                <a:ea typeface="Calibri"/>
                <a:cs typeface="B Nazanin"/>
              </a:rPr>
              <a:t> شده مادر،  </a:t>
            </a:r>
            <a:r>
              <a:rPr lang="fa-IR" sz="2800" dirty="0" err="1">
                <a:latin typeface="Times New Roman"/>
                <a:ea typeface="Calibri"/>
                <a:cs typeface="B Nazanin"/>
              </a:rPr>
              <a:t>ازشیر</a:t>
            </a:r>
            <a:r>
              <a:rPr lang="fa-IR" sz="2800" dirty="0">
                <a:latin typeface="Times New Roman"/>
                <a:ea typeface="Calibri"/>
                <a:cs typeface="B Nazanin"/>
              </a:rPr>
              <a:t> جایگزین مناسب دیگر (ترجیحا شیر </a:t>
            </a:r>
            <a:r>
              <a:rPr lang="fa-IR" sz="2800" dirty="0" err="1">
                <a:latin typeface="Times New Roman"/>
                <a:ea typeface="Calibri"/>
                <a:cs typeface="B Nazanin"/>
              </a:rPr>
              <a:t>اهدائی</a:t>
            </a:r>
            <a:r>
              <a:rPr lang="fa-IR" sz="2800" dirty="0">
                <a:latin typeface="Times New Roman"/>
                <a:ea typeface="Calibri"/>
                <a:cs typeface="B Nazanin"/>
              </a:rPr>
              <a:t> بانک شیر)، و نهایتا </a:t>
            </a:r>
            <a:r>
              <a:rPr lang="fa-IR" sz="2800" dirty="0" err="1">
                <a:latin typeface="Times New Roman"/>
                <a:ea typeface="Calibri"/>
                <a:cs typeface="B Nazanin"/>
              </a:rPr>
              <a:t>شیرمصنوعی</a:t>
            </a:r>
            <a:endParaRPr lang="fa-IR" sz="2800" dirty="0">
              <a:latin typeface="Times New Roman"/>
              <a:ea typeface="Calibri"/>
              <a:cs typeface="B Nazanin"/>
            </a:endParaRPr>
          </a:p>
          <a:p>
            <a:pPr marL="342900" lvl="0" indent="-342900" algn="just">
              <a:spcBef>
                <a:spcPts val="0"/>
              </a:spcBef>
              <a:spcAft>
                <a:spcPts val="1000"/>
              </a:spcAft>
              <a:buFont typeface="Symbol"/>
              <a:buChar char=""/>
            </a:pPr>
            <a:r>
              <a:rPr lang="fa-IR" sz="2800" dirty="0">
                <a:latin typeface="Times New Roman"/>
                <a:ea typeface="Calibri"/>
                <a:cs typeface="B Nazanin"/>
              </a:rPr>
              <a:t>در صورت توان به مکیدن پستان، استفاده از وسیله مکمل رسان (</a:t>
            </a:r>
            <a:r>
              <a:rPr lang="en-US" sz="2800" dirty="0">
                <a:latin typeface="Times New Roman"/>
                <a:ea typeface="Calibri"/>
                <a:cs typeface="B Nazanin"/>
              </a:rPr>
              <a:t>SNS</a:t>
            </a:r>
            <a:r>
              <a:rPr lang="fa-IR" sz="2800" dirty="0">
                <a:latin typeface="Times New Roman"/>
                <a:ea typeface="Calibri"/>
                <a:cs typeface="B Nazanin"/>
              </a:rPr>
              <a:t>) روش انتخابی در تجویز مکمل است</a:t>
            </a:r>
          </a:p>
          <a:p>
            <a:pPr marL="342900" lvl="0" indent="-342900" algn="just">
              <a:spcBef>
                <a:spcPts val="0"/>
              </a:spcBef>
              <a:spcAft>
                <a:spcPts val="1000"/>
              </a:spcAft>
              <a:buFont typeface="Symbol"/>
              <a:buChar char=""/>
            </a:pPr>
            <a:r>
              <a:rPr lang="fa-IR" sz="2800" dirty="0">
                <a:latin typeface="Times New Roman"/>
                <a:ea typeface="Calibri"/>
                <a:cs typeface="B Nazanin"/>
              </a:rPr>
              <a:t>مقادیر </a:t>
            </a:r>
            <a:r>
              <a:rPr lang="fa-IR" sz="2800" dirty="0" err="1">
                <a:latin typeface="Times New Roman"/>
                <a:ea typeface="Calibri"/>
                <a:cs typeface="B Nazanin"/>
              </a:rPr>
              <a:t>شیرکمکی</a:t>
            </a:r>
            <a:r>
              <a:rPr lang="fa-IR" sz="2800" dirty="0">
                <a:latin typeface="Times New Roman"/>
                <a:ea typeface="Calibri"/>
                <a:cs typeface="B Nazanin"/>
              </a:rPr>
              <a:t>  در چند روز اول پس از تولد با فواصل هر دو تا سه ساعت یک بار عبارتند از: روز اول: 2 تا 10 </a:t>
            </a:r>
            <a:r>
              <a:rPr lang="fa-IR" sz="2800" dirty="0" err="1">
                <a:latin typeface="Times New Roman"/>
                <a:ea typeface="Calibri"/>
                <a:cs typeface="B Nazanin"/>
              </a:rPr>
              <a:t>میلی‌لیتر</a:t>
            </a:r>
            <a:r>
              <a:rPr lang="fa-IR" sz="2800" dirty="0">
                <a:latin typeface="Times New Roman"/>
                <a:ea typeface="Calibri"/>
                <a:cs typeface="B Nazanin"/>
              </a:rPr>
              <a:t>، روز دوم: 5 تا 15 </a:t>
            </a:r>
            <a:r>
              <a:rPr lang="fa-IR" sz="2800" dirty="0" err="1">
                <a:latin typeface="Times New Roman"/>
                <a:ea typeface="Calibri"/>
                <a:cs typeface="B Nazanin"/>
              </a:rPr>
              <a:t>میلی‌لیتر</a:t>
            </a:r>
            <a:r>
              <a:rPr lang="fa-IR" sz="2800" dirty="0">
                <a:latin typeface="Times New Roman"/>
                <a:ea typeface="Calibri"/>
                <a:cs typeface="B Nazanin"/>
              </a:rPr>
              <a:t>، روز سوم : 15 تا 30 </a:t>
            </a:r>
            <a:r>
              <a:rPr lang="fa-IR" sz="2800" dirty="0" err="1">
                <a:latin typeface="Times New Roman"/>
                <a:ea typeface="Calibri"/>
                <a:cs typeface="B Nazanin"/>
              </a:rPr>
              <a:t>میلی‌لیتر</a:t>
            </a:r>
            <a:r>
              <a:rPr lang="fa-IR" sz="2800" dirty="0">
                <a:latin typeface="Times New Roman"/>
                <a:ea typeface="Calibri"/>
                <a:cs typeface="B Nazanin"/>
              </a:rPr>
              <a:t>، روز چهارم: 30 تا 60 </a:t>
            </a:r>
            <a:r>
              <a:rPr lang="fa-IR" sz="2800" dirty="0" err="1">
                <a:latin typeface="Times New Roman"/>
                <a:ea typeface="Calibri"/>
                <a:cs typeface="B Nazanin"/>
              </a:rPr>
              <a:t>میلی‌لیتر</a:t>
            </a:r>
            <a:r>
              <a:rPr lang="fa-IR" sz="2800" dirty="0">
                <a:latin typeface="Times New Roman"/>
                <a:ea typeface="Calibri"/>
                <a:cs typeface="B Nazanin"/>
              </a:rPr>
              <a:t> </a:t>
            </a:r>
            <a:endParaRPr lang="fa-IR" sz="2800" dirty="0">
              <a:cs typeface="B Nazanin" panose="00000400000000000000" pitchFamily="2" charset="-78"/>
            </a:endParaRPr>
          </a:p>
          <a:p>
            <a:endParaRPr lang="en-US" sz="2800"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51755384"/>
              </p:ext>
            </p:extLst>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4107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1340768"/>
            <a:ext cx="7920880" cy="4896544"/>
          </a:xfrm>
        </p:spPr>
        <p:txBody>
          <a:bodyPr/>
          <a:lstStyle/>
          <a:p>
            <a:pPr marL="457200" indent="-457200" algn="just">
              <a:spcBef>
                <a:spcPts val="0"/>
              </a:spcBef>
              <a:spcAft>
                <a:spcPts val="1000"/>
              </a:spcAft>
              <a:buFont typeface="Wingdings" panose="05000000000000000000" pitchFamily="2" charset="2"/>
              <a:buChar char="v"/>
            </a:pPr>
            <a:r>
              <a:rPr lang="fa-IR" sz="2800" dirty="0">
                <a:latin typeface="Times New Roman"/>
                <a:ea typeface="Calibri"/>
                <a:cs typeface="B Nazanin"/>
              </a:rPr>
              <a:t>ابتدا اقدام به شیردهی نمایید، زمان کافی برای تجویز مکمل صرف کنید، و سپس برای اطمینان از کفایت شیر برای شیردهی بعدی دوشیدن با پمپ را انجام دهید.</a:t>
            </a:r>
            <a:r>
              <a:rPr lang="en-US" sz="2800" b="1" dirty="0">
                <a:effectLst>
                  <a:outerShdw blurRad="38100" dist="38100" dir="2700000" algn="tl">
                    <a:srgbClr val="000000">
                      <a:alpha val="43137"/>
                    </a:srgbClr>
                  </a:outerShdw>
                </a:effectLst>
              </a:rPr>
              <a:t> </a:t>
            </a:r>
            <a:r>
              <a:rPr lang="fa-IR" sz="2800" b="1" dirty="0">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TRIPLE FEEDS</a:t>
            </a:r>
            <a:r>
              <a:rPr lang="fa-IR" sz="2800" b="1" dirty="0">
                <a:effectLst>
                  <a:outerShdw blurRad="38100" dist="38100" dir="2700000" algn="tl">
                    <a:srgbClr val="000000">
                      <a:alpha val="43137"/>
                    </a:srgbClr>
                  </a:outerShdw>
                </a:effectLst>
              </a:rPr>
              <a:t>) </a:t>
            </a:r>
            <a:endParaRPr lang="fa-IR" sz="2800" dirty="0">
              <a:latin typeface="Times New Roman"/>
              <a:ea typeface="Calibri"/>
              <a:cs typeface="B Nazanin"/>
            </a:endParaRPr>
          </a:p>
          <a:p>
            <a:pPr marL="836613" lvl="2" indent="-342900" algn="just">
              <a:spcBef>
                <a:spcPts val="0"/>
              </a:spcBef>
              <a:spcAft>
                <a:spcPts val="1000"/>
              </a:spcAft>
              <a:buFont typeface="Symbol"/>
              <a:buChar char=""/>
            </a:pPr>
            <a:r>
              <a:rPr lang="fa-IR" sz="2200" dirty="0">
                <a:latin typeface="Times New Roman"/>
                <a:ea typeface="Calibri"/>
                <a:cs typeface="B Nazanin"/>
              </a:rPr>
              <a:t>خسته و دلسرد شدن مادران نوزادان نارس نزدیک به </a:t>
            </a:r>
            <a:r>
              <a:rPr lang="fa-IR" sz="2200" dirty="0" err="1">
                <a:latin typeface="Times New Roman"/>
                <a:ea typeface="Calibri"/>
                <a:cs typeface="B Nazanin"/>
              </a:rPr>
              <a:t>ترم</a:t>
            </a:r>
            <a:r>
              <a:rPr lang="fa-IR" sz="2200" dirty="0">
                <a:latin typeface="Times New Roman"/>
                <a:ea typeface="Calibri"/>
                <a:cs typeface="B Nazanin"/>
              </a:rPr>
              <a:t>، با این روش</a:t>
            </a:r>
          </a:p>
          <a:p>
            <a:pPr marL="836613" lvl="2" indent="-342900" algn="just">
              <a:spcBef>
                <a:spcPts val="0"/>
              </a:spcBef>
              <a:spcAft>
                <a:spcPts val="1000"/>
              </a:spcAft>
              <a:buFont typeface="Symbol"/>
              <a:buChar char=""/>
            </a:pPr>
            <a:r>
              <a:rPr lang="fa-IR" sz="2200" dirty="0">
                <a:latin typeface="Times New Roman"/>
                <a:ea typeface="Calibri"/>
                <a:cs typeface="B Nazanin"/>
              </a:rPr>
              <a:t>عدم توان نوزاد خسته در گرفتن مکمل پس از اتلاف انرژی در زیر پستان و نهایتا انکار مادر از </a:t>
            </a:r>
            <a:r>
              <a:rPr lang="fa-IR" sz="2200" dirty="0" err="1">
                <a:latin typeface="Times New Roman"/>
                <a:ea typeface="Calibri"/>
                <a:cs typeface="B Nazanin"/>
              </a:rPr>
              <a:t>شیردوشی</a:t>
            </a:r>
            <a:r>
              <a:rPr lang="fa-IR" sz="2200" dirty="0">
                <a:latin typeface="Times New Roman"/>
                <a:ea typeface="Calibri"/>
                <a:cs typeface="B Nazanin"/>
              </a:rPr>
              <a:t> مکرر</a:t>
            </a:r>
          </a:p>
          <a:p>
            <a:pPr marL="836613" lvl="2" indent="-342900" algn="just">
              <a:spcBef>
                <a:spcPts val="0"/>
              </a:spcBef>
              <a:spcAft>
                <a:spcPts val="1000"/>
              </a:spcAft>
              <a:buFont typeface="Symbol"/>
              <a:buChar char=""/>
            </a:pPr>
            <a:r>
              <a:rPr lang="fa-IR" sz="2200" dirty="0">
                <a:latin typeface="Times New Roman"/>
                <a:ea typeface="Calibri"/>
                <a:cs typeface="B Nazanin"/>
              </a:rPr>
              <a:t>دست کشیدن از شیردهی به منظور نگه داشتن خود و خانواده خود</a:t>
            </a:r>
          </a:p>
          <a:p>
            <a:pPr marL="342900" indent="-342900" algn="just">
              <a:spcBef>
                <a:spcPts val="0"/>
              </a:spcBef>
              <a:spcAft>
                <a:spcPts val="1000"/>
              </a:spcAft>
              <a:buFont typeface="Wingdings" panose="05000000000000000000" pitchFamily="2" charset="2"/>
              <a:buChar char="v"/>
            </a:pPr>
            <a:r>
              <a:rPr lang="fa-IR" sz="2800" b="1" dirty="0">
                <a:solidFill>
                  <a:srgbClr val="FF0000"/>
                </a:solidFill>
                <a:latin typeface="Times New Roman"/>
                <a:ea typeface="Calibri"/>
                <a:cs typeface="B Nazanin"/>
              </a:rPr>
              <a:t>درصورت نیاز به مکمل، این عمل باید در طی اولین دقایق تغذیه همراه با شیرخوردن از پستان از طریق وسیله مکمل رسان </a:t>
            </a:r>
            <a:r>
              <a:rPr lang="en-US" sz="2800" b="1" dirty="0">
                <a:solidFill>
                  <a:srgbClr val="FF0000"/>
                </a:solidFill>
                <a:latin typeface="Times New Roman"/>
                <a:ea typeface="Calibri"/>
                <a:cs typeface="B Nazanin"/>
              </a:rPr>
              <a:t>(SNS) </a:t>
            </a:r>
            <a:r>
              <a:rPr lang="fa-IR" sz="2800" b="1" dirty="0">
                <a:solidFill>
                  <a:srgbClr val="FF0000"/>
                </a:solidFill>
                <a:latin typeface="Times New Roman"/>
                <a:ea typeface="Calibri"/>
                <a:cs typeface="B Nazanin"/>
              </a:rPr>
              <a:t>داده شود. </a:t>
            </a:r>
            <a:endParaRPr lang="fa-IR" sz="2800" b="1" dirty="0">
              <a:solidFill>
                <a:srgbClr val="FF0000"/>
              </a:solidFill>
              <a:cs typeface="B Nazanin" panose="00000400000000000000" pitchFamily="2" charset="-78"/>
            </a:endParaRPr>
          </a:p>
          <a:p>
            <a:endParaRPr lang="en-US" sz="2800" b="1"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3683334510"/>
              </p:ext>
            </p:extLst>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7479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0" y="274638"/>
            <a:ext cx="3754760" cy="778098"/>
          </a:xfrm>
        </p:spPr>
        <p:txBody>
          <a:bodyPr>
            <a:noAutofit/>
          </a:bodyPr>
          <a:lstStyle/>
          <a:p>
            <a:pPr algn="ctr"/>
            <a:r>
              <a:rPr lang="fa-IR" sz="4000" dirty="0">
                <a:solidFill>
                  <a:srgbClr val="000000"/>
                </a:solidFill>
                <a:latin typeface="Arial Black"/>
                <a:cs typeface="B Nazanin" panose="00000400000000000000" pitchFamily="2" charset="-78"/>
              </a:rPr>
              <a:t>روش تجویز مکمل</a:t>
            </a:r>
            <a:endParaRPr lang="en-US" sz="4000"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59</a:t>
            </a:fld>
            <a:endParaRPr lang="fa-IR"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61672" y="1173494"/>
            <a:ext cx="3930808" cy="356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303" y="2564904"/>
            <a:ext cx="4432768"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88640"/>
            <a:ext cx="444876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8300" r="11285"/>
          <a:stretch/>
        </p:blipFill>
        <p:spPr>
          <a:xfrm>
            <a:off x="-40176" y="-443336"/>
            <a:ext cx="9233419" cy="7328720"/>
          </a:xfrm>
          <a:prstGeom prst="rect">
            <a:avLst/>
          </a:prstGeom>
        </p:spPr>
      </p:pic>
    </p:spTree>
    <p:extLst>
      <p:ext uri="{BB962C8B-B14F-4D97-AF65-F5344CB8AC3E}">
        <p14:creationId xmlns:p14="http://schemas.microsoft.com/office/powerpoint/2010/main" val="25938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2"/>
          </p:nvPr>
        </p:nvSpPr>
        <p:spPr>
          <a:xfrm>
            <a:off x="467544" y="1340768"/>
            <a:ext cx="4173860" cy="4045289"/>
          </a:xfrm>
        </p:spPr>
        <p:txBody>
          <a:bodyPr anchor="ctr"/>
          <a:lstStyle/>
          <a:p>
            <a:pPr marL="109537" indent="0" algn="ctr">
              <a:buNone/>
            </a:pPr>
            <a:r>
              <a:rPr lang="fa-IR" dirty="0">
                <a:cs typeface="B Nazanin" panose="00000400000000000000" pitchFamily="2" charset="-78"/>
              </a:rPr>
              <a:t>تقدیم به همه نوزادان نارس نزدیک به </a:t>
            </a:r>
            <a:r>
              <a:rPr lang="fa-IR" dirty="0" err="1">
                <a:cs typeface="B Nazanin" panose="00000400000000000000" pitchFamily="2" charset="-78"/>
              </a:rPr>
              <a:t>ترم</a:t>
            </a:r>
            <a:r>
              <a:rPr lang="fa-IR" dirty="0">
                <a:cs typeface="B Nazanin" panose="00000400000000000000" pitchFamily="2" charset="-78"/>
              </a:rPr>
              <a:t> و والدین صبور آن ها که در طی سال ها ،افتخار کارکردن با آن ها را داشته و </a:t>
            </a:r>
            <a:r>
              <a:rPr lang="fa-IR" b="1" u="sng" dirty="0">
                <a:cs typeface="B Nazanin" panose="00000400000000000000" pitchFamily="2" charset="-78"/>
              </a:rPr>
              <a:t>تشکر از آنچه که به من آموخته </a:t>
            </a:r>
            <a:r>
              <a:rPr lang="fa-IR" b="1" u="sng" dirty="0" err="1">
                <a:cs typeface="B Nazanin" panose="00000400000000000000" pitchFamily="2" charset="-78"/>
              </a:rPr>
              <a:t>اند</a:t>
            </a:r>
            <a:r>
              <a:rPr lang="fa-IR" b="1" u="sng" dirty="0">
                <a:cs typeface="B Nazanin" panose="00000400000000000000" pitchFamily="2" charset="-78"/>
              </a:rPr>
              <a:t>.</a:t>
            </a:r>
            <a:endParaRPr lang="en-US" b="1" u="sng" dirty="0">
              <a:cs typeface="B Nazanin" panose="00000400000000000000" pitchFamily="2" charset="-78"/>
            </a:endParaRPr>
          </a:p>
        </p:txBody>
      </p:sp>
      <p:sp>
        <p:nvSpPr>
          <p:cNvPr id="9" name="Content Placeholder 8"/>
          <p:cNvSpPr>
            <a:spLocks noGrp="1"/>
          </p:cNvSpPr>
          <p:nvPr>
            <p:ph sz="quarter" idx="4"/>
          </p:nvPr>
        </p:nvSpPr>
        <p:spPr>
          <a:xfrm>
            <a:off x="4645025" y="836712"/>
            <a:ext cx="4041775" cy="5328592"/>
          </a:xfrm>
        </p:spPr>
        <p:txBody>
          <a:bodyPr/>
          <a:lstStyle/>
          <a:p>
            <a:pPr marL="109537" indent="0" algn="ctr">
              <a:buNone/>
            </a:pPr>
            <a:r>
              <a:rPr lang="fa-IR" dirty="0">
                <a:cs typeface="B Nazanin" panose="00000400000000000000" pitchFamily="2" charset="-78"/>
              </a:rPr>
              <a:t>تسهیل </a:t>
            </a:r>
            <a:r>
              <a:rPr lang="fa-IR" dirty="0" err="1">
                <a:cs typeface="B Nazanin" panose="00000400000000000000" pitchFamily="2" charset="-78"/>
              </a:rPr>
              <a:t>چالش‌های</a:t>
            </a:r>
            <a:endParaRPr lang="fa-IR" dirty="0">
              <a:cs typeface="B Nazanin" panose="00000400000000000000" pitchFamily="2" charset="-78"/>
            </a:endParaRPr>
          </a:p>
          <a:p>
            <a:pPr marL="109537" indent="0" algn="ctr">
              <a:buNone/>
            </a:pPr>
            <a:r>
              <a:rPr lang="fa-IR" dirty="0">
                <a:cs typeface="B Nazanin" panose="00000400000000000000" pitchFamily="2" charset="-78"/>
              </a:rPr>
              <a:t>تغذیه </a:t>
            </a:r>
            <a:r>
              <a:rPr lang="fa-IR" dirty="0" err="1">
                <a:cs typeface="B Nazanin" panose="00000400000000000000" pitchFamily="2" charset="-78"/>
              </a:rPr>
              <a:t>باشیرمادر</a:t>
            </a:r>
            <a:endParaRPr lang="fa-IR" dirty="0">
              <a:cs typeface="B Nazanin" panose="00000400000000000000" pitchFamily="2" charset="-78"/>
            </a:endParaRPr>
          </a:p>
          <a:p>
            <a:pPr marL="109537" indent="0" algn="ctr">
              <a:buNone/>
            </a:pPr>
            <a:r>
              <a:rPr lang="fa-IR" dirty="0">
                <a:cs typeface="B Nazanin" panose="00000400000000000000" pitchFamily="2" charset="-78"/>
              </a:rPr>
              <a:t>برای   </a:t>
            </a:r>
          </a:p>
          <a:p>
            <a:pPr marL="109537" indent="0" algn="ctr">
              <a:buNone/>
            </a:pPr>
            <a:r>
              <a:rPr lang="fa-IR" dirty="0">
                <a:cs typeface="B Nazanin" panose="00000400000000000000" pitchFamily="2" charset="-78"/>
              </a:rPr>
              <a:t>نوزادان نارس نزدیک به </a:t>
            </a:r>
            <a:r>
              <a:rPr lang="fa-IR" dirty="0" err="1">
                <a:cs typeface="B Nazanin" panose="00000400000000000000" pitchFamily="2" charset="-78"/>
              </a:rPr>
              <a:t>ترم</a:t>
            </a:r>
            <a:endParaRPr lang="fa-IR" dirty="0">
              <a:cs typeface="B Nazanin" panose="00000400000000000000" pitchFamily="2" charset="-78"/>
            </a:endParaRPr>
          </a:p>
          <a:p>
            <a:pPr marL="109537" indent="0" algn="ctr">
              <a:buNone/>
            </a:pPr>
            <a:r>
              <a:rPr lang="en-US" dirty="0">
                <a:cs typeface="B Nazanin" panose="00000400000000000000" pitchFamily="2" charset="-78"/>
              </a:rPr>
              <a:t>Late Preterm Infants</a:t>
            </a:r>
          </a:p>
          <a:p>
            <a:pPr marL="109537" indent="0" algn="ctr">
              <a:buNone/>
            </a:pPr>
            <a:r>
              <a:rPr lang="fa-IR" dirty="0">
                <a:cs typeface="B Nazanin" panose="00000400000000000000" pitchFamily="2" charset="-78"/>
              </a:rPr>
              <a:t>راهنمایی برای مشاورین شیردهی</a:t>
            </a:r>
          </a:p>
          <a:p>
            <a:pPr marL="109537" indent="0" algn="ctr">
              <a:buNone/>
            </a:pPr>
            <a:r>
              <a:rPr lang="fa-IR" dirty="0">
                <a:cs typeface="B Nazanin" panose="00000400000000000000" pitchFamily="2" charset="-78"/>
              </a:rPr>
              <a:t>و</a:t>
            </a:r>
          </a:p>
          <a:p>
            <a:pPr marL="109537" indent="0" algn="ctr">
              <a:buNone/>
            </a:pPr>
            <a:r>
              <a:rPr lang="fa-IR" dirty="0">
                <a:cs typeface="B Nazanin" panose="00000400000000000000" pitchFamily="2" charset="-78"/>
              </a:rPr>
              <a:t>پزشکان، پرستاران</a:t>
            </a:r>
          </a:p>
          <a:p>
            <a:pPr marL="109537" indent="0" algn="ctr">
              <a:buNone/>
            </a:pPr>
            <a:endParaRPr lang="fa-IR" dirty="0">
              <a:cs typeface="B Nazanin" panose="00000400000000000000" pitchFamily="2" charset="-78"/>
            </a:endParaRPr>
          </a:p>
          <a:p>
            <a:pPr marL="109537" indent="0" algn="ctr">
              <a:buNone/>
            </a:pPr>
            <a:r>
              <a:rPr lang="fa-IR" dirty="0">
                <a:cs typeface="B Nazanin" panose="00000400000000000000" pitchFamily="2" charset="-78"/>
              </a:rPr>
              <a:t>ترجمه، تلخیص</a:t>
            </a:r>
          </a:p>
          <a:p>
            <a:pPr marL="109537" indent="0" algn="ctr">
              <a:buNone/>
            </a:pPr>
            <a:r>
              <a:rPr lang="fa-IR" dirty="0">
                <a:cs typeface="B Nazanin" panose="00000400000000000000" pitchFamily="2" charset="-78"/>
              </a:rPr>
              <a:t> دکتر محمود </a:t>
            </a:r>
            <a:r>
              <a:rPr lang="fa-IR" dirty="0" err="1">
                <a:cs typeface="B Nazanin" panose="00000400000000000000" pitchFamily="2" charset="-78"/>
              </a:rPr>
              <a:t>راوری</a:t>
            </a:r>
            <a:endParaRPr lang="fa-IR" dirty="0">
              <a:cs typeface="B Nazanin" panose="00000400000000000000" pitchFamily="2" charset="-78"/>
            </a:endParaRPr>
          </a:p>
          <a:p>
            <a:pPr marL="109537" indent="0" algn="ctr">
              <a:buNone/>
            </a:pPr>
            <a:r>
              <a:rPr lang="fa-IR" dirty="0">
                <a:cs typeface="B Nazanin" panose="00000400000000000000" pitchFamily="2" charset="-78"/>
              </a:rPr>
              <a:t>تحت نظر: </a:t>
            </a:r>
          </a:p>
          <a:p>
            <a:pPr marL="109537" indent="0" algn="ctr">
              <a:buNone/>
            </a:pPr>
            <a:r>
              <a:rPr lang="fa-IR" dirty="0">
                <a:cs typeface="B Nazanin" panose="00000400000000000000" pitchFamily="2" charset="-78"/>
              </a:rPr>
              <a:t>استاد دکتر سید علیرضا </a:t>
            </a:r>
            <a:r>
              <a:rPr lang="fa-IR" dirty="0" err="1">
                <a:cs typeface="B Nazanin" panose="00000400000000000000" pitchFamily="2" charset="-78"/>
              </a:rPr>
              <a:t>مرندی</a:t>
            </a:r>
            <a:endParaRPr lang="fa-IR"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pPr>
              <a:defRPr/>
            </a:pPr>
            <a:fld id="{10A915E6-25D4-4478-83EA-8A1184D8A544}" type="slidenum">
              <a:rPr lang="fa-IR" smtClean="0">
                <a:solidFill>
                  <a:prstClr val="black"/>
                </a:solidFill>
              </a:rPr>
              <a:pPr>
                <a:defRPr/>
              </a:pPr>
              <a:t>6</a:t>
            </a:fld>
            <a:endParaRPr lang="fa-IR" dirty="0">
              <a:solidFill>
                <a:prstClr val="black"/>
              </a:solidFill>
            </a:endParaRPr>
          </a:p>
        </p:txBody>
      </p:sp>
      <p:sp>
        <p:nvSpPr>
          <p:cNvPr id="10" name="Rectangle 9"/>
          <p:cNvSpPr/>
          <p:nvPr/>
        </p:nvSpPr>
        <p:spPr>
          <a:xfrm>
            <a:off x="539552" y="548680"/>
            <a:ext cx="4032448" cy="561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60032" y="548680"/>
            <a:ext cx="3960440" cy="561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474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348880"/>
            <a:ext cx="7920880" cy="936105"/>
          </a:xfrm>
        </p:spPr>
        <p:txBody>
          <a:bodyPr>
            <a:noAutofit/>
          </a:bodyPr>
          <a:lstStyle/>
          <a:p>
            <a:pPr>
              <a:lnSpc>
                <a:spcPct val="150000"/>
              </a:lnSpc>
              <a:spcBef>
                <a:spcPts val="0"/>
              </a:spcBef>
              <a:spcAft>
                <a:spcPts val="800"/>
              </a:spcAft>
            </a:pPr>
            <a:r>
              <a:rPr lang="fa-IR" sz="4000" dirty="0">
                <a:latin typeface="Times New Roman"/>
                <a:ea typeface="Calibri"/>
                <a:cs typeface="B Nazanin"/>
              </a:rPr>
              <a:t>پیش بینی مشکلات و کمک های مورد نیاز</a:t>
            </a:r>
          </a:p>
        </p:txBody>
      </p:sp>
    </p:spTree>
    <p:extLst>
      <p:ext uri="{BB962C8B-B14F-4D97-AF65-F5344CB8AC3E}">
        <p14:creationId xmlns:p14="http://schemas.microsoft.com/office/powerpoint/2010/main" val="624243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412776"/>
            <a:ext cx="8280920" cy="4248472"/>
          </a:xfrm>
        </p:spPr>
        <p:txBody>
          <a:bodyPr/>
          <a:lstStyle/>
          <a:p>
            <a:pPr marL="342900" lvl="0" indent="-342900" algn="just">
              <a:spcBef>
                <a:spcPts val="0"/>
              </a:spcBef>
              <a:spcAft>
                <a:spcPts val="1000"/>
              </a:spcAft>
              <a:buFont typeface="Symbol"/>
              <a:buChar char=""/>
            </a:pPr>
            <a:r>
              <a:rPr lang="fa-IR" sz="2800" dirty="0">
                <a:latin typeface="Times New Roman"/>
                <a:ea typeface="Calibri"/>
                <a:cs typeface="B Nazanin"/>
              </a:rPr>
              <a:t>آموزش والدین در مورد آسیب پذیری نوزادان نارس نزدیک به </a:t>
            </a:r>
            <a:r>
              <a:rPr lang="fa-IR" sz="2800" dirty="0" err="1">
                <a:latin typeface="Times New Roman"/>
                <a:ea typeface="Calibri"/>
                <a:cs typeface="B Nazanin"/>
              </a:rPr>
              <a:t>ترم</a:t>
            </a:r>
            <a:r>
              <a:rPr lang="fa-IR" sz="2800" dirty="0">
                <a:latin typeface="Times New Roman"/>
                <a:ea typeface="Calibri"/>
                <a:cs typeface="B Nazanin"/>
              </a:rPr>
              <a:t> آنها</a:t>
            </a:r>
          </a:p>
          <a:p>
            <a:pPr marL="342900" lvl="0" indent="-342900" algn="just">
              <a:spcBef>
                <a:spcPts val="0"/>
              </a:spcBef>
              <a:spcAft>
                <a:spcPts val="1000"/>
              </a:spcAft>
              <a:buFont typeface="Symbol"/>
              <a:buChar char=""/>
            </a:pPr>
            <a:r>
              <a:rPr lang="fa-IR" sz="2800" dirty="0">
                <a:latin typeface="Times New Roman"/>
                <a:ea typeface="Calibri"/>
                <a:cs typeface="B Nazanin"/>
              </a:rPr>
              <a:t>پیش فرض شما این باشد که تمامی نوزادان نارس نزدیک به </a:t>
            </a:r>
            <a:r>
              <a:rPr lang="fa-IR" sz="2800" dirty="0" err="1">
                <a:latin typeface="Times New Roman"/>
                <a:ea typeface="Calibri"/>
                <a:cs typeface="B Nazanin"/>
              </a:rPr>
              <a:t>ترم</a:t>
            </a:r>
            <a:r>
              <a:rPr lang="fa-IR" sz="2800" dirty="0">
                <a:latin typeface="Times New Roman"/>
                <a:ea typeface="Calibri"/>
                <a:cs typeface="B Nazanin"/>
              </a:rPr>
              <a:t> به کمک در تغذیه با شیرمادر نیازمندند. </a:t>
            </a:r>
          </a:p>
          <a:p>
            <a:pPr marL="342900" lvl="0" indent="-342900" algn="just">
              <a:spcBef>
                <a:spcPts val="0"/>
              </a:spcBef>
              <a:spcAft>
                <a:spcPts val="1000"/>
              </a:spcAft>
              <a:buFont typeface="Symbol"/>
              <a:buChar char=""/>
            </a:pPr>
            <a:r>
              <a:rPr lang="fa-IR" sz="2800" dirty="0" err="1">
                <a:latin typeface="Times New Roman"/>
                <a:ea typeface="Calibri"/>
                <a:cs typeface="B Nazanin"/>
              </a:rPr>
              <a:t>شیردوشی</a:t>
            </a:r>
            <a:r>
              <a:rPr lang="fa-IR" sz="2800" dirty="0">
                <a:latin typeface="Times New Roman"/>
                <a:ea typeface="Calibri"/>
                <a:cs typeface="B Nazanin"/>
              </a:rPr>
              <a:t> با پمپ و </a:t>
            </a:r>
            <a:r>
              <a:rPr lang="fa-IR" sz="2800" dirty="0" err="1">
                <a:latin typeface="Times New Roman"/>
                <a:ea typeface="Calibri"/>
                <a:cs typeface="B Nazanin"/>
              </a:rPr>
              <a:t>شیردوشی</a:t>
            </a:r>
            <a:r>
              <a:rPr lang="fa-IR" sz="2800" dirty="0">
                <a:latin typeface="Times New Roman"/>
                <a:ea typeface="Calibri"/>
                <a:cs typeface="B Nazanin"/>
              </a:rPr>
              <a:t> با دست، یا نیاز به تغذیه با مکمل و به کارگیری محافظ نوک پستان برای نوزادی که در تغذیه نا موفق است، باشد. </a:t>
            </a:r>
          </a:p>
          <a:p>
            <a:pPr marL="342900" lvl="0" indent="-342900" algn="just">
              <a:spcBef>
                <a:spcPts val="0"/>
              </a:spcBef>
              <a:spcAft>
                <a:spcPts val="1000"/>
              </a:spcAft>
              <a:buFont typeface="Symbol"/>
              <a:buChar char=""/>
            </a:pPr>
            <a:r>
              <a:rPr lang="fa-IR" sz="2800" dirty="0">
                <a:latin typeface="Times New Roman"/>
                <a:ea typeface="Calibri"/>
                <a:cs typeface="B Nazanin"/>
              </a:rPr>
              <a:t>نوزادان نارس نزدیک به </a:t>
            </a:r>
            <a:r>
              <a:rPr lang="fa-IR" sz="2800" dirty="0" err="1">
                <a:latin typeface="Times New Roman"/>
                <a:ea typeface="Calibri"/>
                <a:cs typeface="B Nazanin"/>
              </a:rPr>
              <a:t>ترم</a:t>
            </a:r>
            <a:r>
              <a:rPr lang="fa-IR" sz="2800" dirty="0">
                <a:latin typeface="Times New Roman"/>
                <a:ea typeface="Calibri"/>
                <a:cs typeface="B Nazanin"/>
              </a:rPr>
              <a:t> کم سن تر یا </a:t>
            </a:r>
            <a:r>
              <a:rPr lang="fa-IR" sz="2800" dirty="0" err="1">
                <a:latin typeface="Times New Roman"/>
                <a:ea typeface="Calibri"/>
                <a:cs typeface="B Nazanin"/>
              </a:rPr>
              <a:t>هایپوتون</a:t>
            </a:r>
            <a:r>
              <a:rPr lang="fa-IR" sz="2800" dirty="0">
                <a:latin typeface="Times New Roman"/>
                <a:ea typeface="Calibri"/>
                <a:cs typeface="B Nazanin"/>
              </a:rPr>
              <a:t> (اغلب نوزادان 34 هفته ای) ممکن است در صورتی که قادر به مکیدن پستان نباشند که نتوان </a:t>
            </a:r>
            <a:r>
              <a:rPr lang="en-US" sz="2800" dirty="0">
                <a:latin typeface="Times New Roman"/>
                <a:ea typeface="Calibri"/>
                <a:cs typeface="B Nazanin"/>
              </a:rPr>
              <a:t>SNS </a:t>
            </a:r>
            <a:r>
              <a:rPr lang="fa-IR" sz="2800" dirty="0">
                <a:latin typeface="Times New Roman"/>
                <a:ea typeface="Calibri"/>
                <a:cs typeface="B Nazanin"/>
              </a:rPr>
              <a:t>و یا محافظ نوک پستان استفاده کرد، نیاز به تغذیه با فنجان و نهایتا بطری با جریان آهسته </a:t>
            </a:r>
            <a:r>
              <a:rPr lang="en-US" sz="2800" dirty="0">
                <a:latin typeface="Times New Roman"/>
                <a:ea typeface="Calibri"/>
                <a:cs typeface="B Nazanin"/>
              </a:rPr>
              <a:t>slow-flow nipple </a:t>
            </a:r>
            <a:r>
              <a:rPr lang="fa-IR" sz="2800" dirty="0">
                <a:latin typeface="Times New Roman"/>
                <a:ea typeface="Calibri"/>
                <a:cs typeface="B Nazanin"/>
              </a:rPr>
              <a:t>دارند..</a:t>
            </a:r>
          </a:p>
          <a:p>
            <a:endParaRPr lang="en-US" sz="2800"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3157833946"/>
              </p:ext>
            </p:extLst>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9523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412776"/>
            <a:ext cx="8280920" cy="4248472"/>
          </a:xfrm>
        </p:spPr>
        <p:txBody>
          <a:bodyPr/>
          <a:lstStyle/>
          <a:p>
            <a:pPr marL="342900" lvl="0" indent="-342900" algn="just">
              <a:spcBef>
                <a:spcPts val="0"/>
              </a:spcBef>
              <a:spcAft>
                <a:spcPts val="1000"/>
              </a:spcAft>
              <a:buFont typeface="Symbol"/>
              <a:buChar char=""/>
            </a:pPr>
            <a:r>
              <a:rPr lang="fa-IR" sz="2800" dirty="0">
                <a:latin typeface="Times New Roman"/>
                <a:ea typeface="Calibri"/>
                <a:cs typeface="B Nazanin"/>
              </a:rPr>
              <a:t>آموزش والدین در مورد آسیب پذیری نوزادان نارس نزدیک به </a:t>
            </a:r>
            <a:r>
              <a:rPr lang="fa-IR" sz="2800" dirty="0" err="1">
                <a:latin typeface="Times New Roman"/>
                <a:ea typeface="Calibri"/>
                <a:cs typeface="B Nazanin"/>
              </a:rPr>
              <a:t>ترم</a:t>
            </a:r>
            <a:r>
              <a:rPr lang="fa-IR" sz="2800" dirty="0">
                <a:latin typeface="Times New Roman"/>
                <a:ea typeface="Calibri"/>
                <a:cs typeface="B Nazanin"/>
              </a:rPr>
              <a:t> آنها</a:t>
            </a:r>
          </a:p>
          <a:p>
            <a:pPr marL="342900" lvl="0" indent="-342900" algn="just">
              <a:spcBef>
                <a:spcPts val="0"/>
              </a:spcBef>
              <a:spcAft>
                <a:spcPts val="1000"/>
              </a:spcAft>
              <a:buFont typeface="Symbol"/>
              <a:buChar char=""/>
            </a:pPr>
            <a:r>
              <a:rPr lang="fa-IR" sz="2800" dirty="0">
                <a:latin typeface="Times New Roman"/>
                <a:ea typeface="Calibri"/>
                <a:cs typeface="B Nazanin"/>
              </a:rPr>
              <a:t>پیش فرض شما این باشد که تمامی نوزادان نارس نزدیک به </a:t>
            </a:r>
            <a:r>
              <a:rPr lang="fa-IR" sz="2800" dirty="0" err="1">
                <a:latin typeface="Times New Roman"/>
                <a:ea typeface="Calibri"/>
                <a:cs typeface="B Nazanin"/>
              </a:rPr>
              <a:t>ترم</a:t>
            </a:r>
            <a:r>
              <a:rPr lang="fa-IR" sz="2800" dirty="0">
                <a:latin typeface="Times New Roman"/>
                <a:ea typeface="Calibri"/>
                <a:cs typeface="B Nazanin"/>
              </a:rPr>
              <a:t> به کمک در تغذیه با شیرمادر نیازمندند. </a:t>
            </a:r>
          </a:p>
          <a:p>
            <a:pPr marL="342900" lvl="0" indent="-342900" algn="just">
              <a:spcBef>
                <a:spcPts val="0"/>
              </a:spcBef>
              <a:spcAft>
                <a:spcPts val="1000"/>
              </a:spcAft>
              <a:buFont typeface="Symbol"/>
              <a:buChar char=""/>
            </a:pPr>
            <a:r>
              <a:rPr lang="fa-IR" sz="2800" dirty="0" err="1">
                <a:latin typeface="Times New Roman"/>
                <a:ea typeface="Calibri"/>
                <a:cs typeface="B Nazanin"/>
              </a:rPr>
              <a:t>شیردوشی</a:t>
            </a:r>
            <a:r>
              <a:rPr lang="fa-IR" sz="2800" dirty="0">
                <a:latin typeface="Times New Roman"/>
                <a:ea typeface="Calibri"/>
                <a:cs typeface="B Nazanin"/>
              </a:rPr>
              <a:t> با پمپ و </a:t>
            </a:r>
            <a:r>
              <a:rPr lang="fa-IR" sz="2800" dirty="0" err="1">
                <a:latin typeface="Times New Roman"/>
                <a:ea typeface="Calibri"/>
                <a:cs typeface="B Nazanin"/>
              </a:rPr>
              <a:t>شیردوشی</a:t>
            </a:r>
            <a:r>
              <a:rPr lang="fa-IR" sz="2800" dirty="0">
                <a:latin typeface="Times New Roman"/>
                <a:ea typeface="Calibri"/>
                <a:cs typeface="B Nazanin"/>
              </a:rPr>
              <a:t> با دست، یا نیاز به تغذیه با مکمل و به کارگیری محافظ نوک پستان برای نوزادی که در تغذیه نا موفق است، باشد. </a:t>
            </a:r>
          </a:p>
          <a:p>
            <a:pPr marL="342900" lvl="0" indent="-342900" algn="just">
              <a:spcBef>
                <a:spcPts val="0"/>
              </a:spcBef>
              <a:spcAft>
                <a:spcPts val="1000"/>
              </a:spcAft>
              <a:buFont typeface="Symbol"/>
              <a:buChar char=""/>
            </a:pPr>
            <a:r>
              <a:rPr lang="fa-IR" sz="2800" dirty="0">
                <a:latin typeface="Times New Roman"/>
                <a:ea typeface="Calibri"/>
                <a:cs typeface="B Nazanin"/>
              </a:rPr>
              <a:t>نوزادان نارس نزدیک به </a:t>
            </a:r>
            <a:r>
              <a:rPr lang="fa-IR" sz="2800" dirty="0" err="1">
                <a:latin typeface="Times New Roman"/>
                <a:ea typeface="Calibri"/>
                <a:cs typeface="B Nazanin"/>
              </a:rPr>
              <a:t>ترم</a:t>
            </a:r>
            <a:r>
              <a:rPr lang="fa-IR" sz="2800" dirty="0">
                <a:latin typeface="Times New Roman"/>
                <a:ea typeface="Calibri"/>
                <a:cs typeface="B Nazanin"/>
              </a:rPr>
              <a:t> کم سن تر یا </a:t>
            </a:r>
            <a:r>
              <a:rPr lang="fa-IR" sz="2800" dirty="0" err="1">
                <a:latin typeface="Times New Roman"/>
                <a:ea typeface="Calibri"/>
                <a:cs typeface="B Nazanin"/>
              </a:rPr>
              <a:t>هایپوتون</a:t>
            </a:r>
            <a:r>
              <a:rPr lang="fa-IR" sz="2800" dirty="0">
                <a:latin typeface="Times New Roman"/>
                <a:ea typeface="Calibri"/>
                <a:cs typeface="B Nazanin"/>
              </a:rPr>
              <a:t> (اغلب نوزادان 34 هفته ای) ممکن است در صورتی که قادر به مکیدن پستان نباشند که نتوان </a:t>
            </a:r>
            <a:r>
              <a:rPr lang="en-US" sz="2800" dirty="0">
                <a:latin typeface="Times New Roman"/>
                <a:ea typeface="Calibri"/>
                <a:cs typeface="B Nazanin"/>
              </a:rPr>
              <a:t>SNS </a:t>
            </a:r>
            <a:r>
              <a:rPr lang="fa-IR" sz="2800" dirty="0">
                <a:latin typeface="Times New Roman"/>
                <a:ea typeface="Calibri"/>
                <a:cs typeface="B Nazanin"/>
              </a:rPr>
              <a:t>و یا محافظ نوک پستان استفاده کرد، نیاز به تغذیه با فنجان و نهایتا بطری با جریان آهسته (</a:t>
            </a:r>
            <a:r>
              <a:rPr lang="en-US" sz="2800" dirty="0">
                <a:latin typeface="Times New Roman"/>
                <a:ea typeface="Calibri"/>
                <a:cs typeface="B Nazanin"/>
              </a:rPr>
              <a:t>slow-flow nipple)</a:t>
            </a:r>
            <a:r>
              <a:rPr lang="fa-IR" sz="2800" dirty="0">
                <a:latin typeface="Times New Roman"/>
                <a:ea typeface="Calibri"/>
                <a:cs typeface="B Nazanin"/>
              </a:rPr>
              <a:t>دارند..</a:t>
            </a:r>
          </a:p>
          <a:p>
            <a:endParaRPr lang="en-US" sz="2800" dirty="0">
              <a:cs typeface="B Nazanin" panose="00000400000000000000" pitchFamily="2" charset="-78"/>
            </a:endParaRPr>
          </a:p>
        </p:txBody>
      </p:sp>
      <p:graphicFrame>
        <p:nvGraphicFramePr>
          <p:cNvPr id="6" name="Diagram 5"/>
          <p:cNvGraphicFramePr/>
          <p:nvPr>
            <p:extLst>
              <p:ext uri="{D42A27DB-BD31-4B8C-83A1-F6EECF244321}">
                <p14:modId xmlns:p14="http://schemas.microsoft.com/office/powerpoint/2010/main" val="1440750602"/>
              </p:ext>
            </p:extLst>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4913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412776"/>
            <a:ext cx="8280920" cy="1800200"/>
          </a:xfrm>
        </p:spPr>
        <p:txBody>
          <a:bodyPr/>
          <a:lstStyle/>
          <a:p>
            <a:r>
              <a:rPr lang="fa-IR" sz="2800" dirty="0">
                <a:cs typeface="B Nazanin" panose="00000400000000000000" pitchFamily="2" charset="-78"/>
              </a:rPr>
              <a:t>معاینه 24  تا 48 ساعت بعد از ترخیص از بیمارستان توسط متخصص کودکان </a:t>
            </a:r>
            <a:r>
              <a:rPr lang="fa-IR" sz="2800" dirty="0">
                <a:solidFill>
                  <a:prstClr val="black"/>
                </a:solidFill>
                <a:cs typeface="B Nazanin" panose="00000400000000000000" pitchFamily="2" charset="-78"/>
              </a:rPr>
              <a:t>یا نوزادان </a:t>
            </a:r>
          </a:p>
          <a:p>
            <a:r>
              <a:rPr lang="fa-IR" sz="2800" dirty="0">
                <a:cs typeface="B Nazanin" panose="00000400000000000000" pitchFamily="2" charset="-78"/>
              </a:rPr>
              <a:t>اهمیت به پیگیری نوزاد توسط پزشک متخصص کودکان و یا نوزادان آشنا و معتقد به تغذیه </a:t>
            </a:r>
            <a:r>
              <a:rPr lang="fa-IR" sz="2800" dirty="0" err="1">
                <a:cs typeface="B Nazanin" panose="00000400000000000000" pitchFamily="2" charset="-78"/>
              </a:rPr>
              <a:t>باشیرمادر</a:t>
            </a:r>
            <a:r>
              <a:rPr lang="fa-IR" sz="2800" dirty="0">
                <a:cs typeface="B Nazanin" panose="00000400000000000000" pitchFamily="2" charset="-78"/>
              </a:rPr>
              <a:t> برای این نوزادان</a:t>
            </a:r>
          </a:p>
        </p:txBody>
      </p:sp>
      <p:graphicFrame>
        <p:nvGraphicFramePr>
          <p:cNvPr id="6" name="Diagram 5"/>
          <p:cNvGraphicFramePr/>
          <p:nvPr>
            <p:extLst>
              <p:ext uri="{D42A27DB-BD31-4B8C-83A1-F6EECF244321}">
                <p14:modId xmlns:p14="http://schemas.microsoft.com/office/powerpoint/2010/main" val="452687325"/>
              </p:ext>
            </p:extLst>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50000"/>
          <a:stretch/>
        </p:blipFill>
        <p:spPr bwMode="auto">
          <a:xfrm>
            <a:off x="692679" y="2996952"/>
            <a:ext cx="203956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1"/>
          <p:cNvSpPr txBox="1">
            <a:spLocks/>
          </p:cNvSpPr>
          <p:nvPr/>
        </p:nvSpPr>
        <p:spPr bwMode="auto">
          <a:xfrm>
            <a:off x="2627784" y="3212976"/>
            <a:ext cx="5976663"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fa-IR" sz="2800" dirty="0">
                <a:cs typeface="B Nazanin" panose="00000400000000000000" pitchFamily="2" charset="-78"/>
              </a:rPr>
              <a:t>ادامه پیگیری تا زمان توان به تغذیه مستقیم از پستان با مکیدن موثر بدون با </a:t>
            </a:r>
            <a:r>
              <a:rPr lang="fa-IR" sz="2800" dirty="0" err="1">
                <a:cs typeface="B Nazanin" panose="00000400000000000000" pitchFamily="2" charset="-78"/>
              </a:rPr>
              <a:t>شیرمکمل</a:t>
            </a:r>
            <a:endParaRPr lang="fa-IR" sz="2800" dirty="0">
              <a:cs typeface="B Nazanin" panose="00000400000000000000" pitchFamily="2" charset="-78"/>
            </a:endParaRPr>
          </a:p>
          <a:p>
            <a:r>
              <a:rPr lang="fa-IR" sz="2800" dirty="0">
                <a:cs typeface="B Nazanin" panose="00000400000000000000" pitchFamily="2" charset="-78"/>
              </a:rPr>
              <a:t>پیگیری توسط مشاور شیردهی ممکن است طی هفته های اولیه مورد نیاز باشد. مشاوره با مادران مشابه برای مادرانی که در این شرایط احساس تنهایی می کنند می تواند مفید باشد. </a:t>
            </a:r>
            <a:endParaRPr lang="en-US" sz="2800" dirty="0">
              <a:cs typeface="B Nazanin" panose="00000400000000000000" pitchFamily="2" charset="-78"/>
            </a:endParaRPr>
          </a:p>
        </p:txBody>
      </p:sp>
    </p:spTree>
    <p:extLst>
      <p:ext uri="{BB962C8B-B14F-4D97-AF65-F5344CB8AC3E}">
        <p14:creationId xmlns:p14="http://schemas.microsoft.com/office/powerpoint/2010/main" val="1424913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628800"/>
            <a:ext cx="7381054" cy="4525962"/>
          </a:xfrm>
        </p:spPr>
        <p:txBody>
          <a:bodyPr/>
          <a:lstStyle/>
          <a:p>
            <a:pPr marL="109537" indent="0" algn="l" rtl="0">
              <a:buNone/>
            </a:pPr>
            <a:r>
              <a:rPr lang="en-US" sz="2800" b="1" dirty="0"/>
              <a:t>ASSESSMENT OF BREASTFEEDING</a:t>
            </a:r>
          </a:p>
          <a:p>
            <a:pPr algn="l" rtl="0"/>
            <a:r>
              <a:rPr lang="en-US" sz="2800" dirty="0"/>
              <a:t>Observe Mom and Baby</a:t>
            </a:r>
          </a:p>
          <a:p>
            <a:pPr algn="l" rtl="0"/>
            <a:r>
              <a:rPr lang="en-US" sz="2800" dirty="0"/>
              <a:t>Breastfeeding </a:t>
            </a:r>
          </a:p>
          <a:p>
            <a:pPr algn="l" rtl="0"/>
            <a:r>
              <a:rPr lang="en-US" sz="2800" dirty="0"/>
              <a:t>Maternal / Paternal exhaustion and  ability to carry out discharge feeding plan  </a:t>
            </a:r>
          </a:p>
          <a:p>
            <a:pPr algn="l" rtl="0"/>
            <a:r>
              <a:rPr lang="en-US" sz="2800" dirty="0"/>
              <a:t>Test weights on accurate digital scale</a:t>
            </a:r>
          </a:p>
          <a:p>
            <a:pPr lvl="1" algn="l" rtl="0"/>
            <a:r>
              <a:rPr lang="en-US" sz="1600" dirty="0"/>
              <a:t>Weight of after feed with Baby diaper on</a:t>
            </a:r>
            <a:r>
              <a:rPr lang="en-US" sz="1600" b="1" dirty="0"/>
              <a:t>-</a:t>
            </a:r>
            <a:r>
              <a:rPr lang="en-US" sz="1600" dirty="0"/>
              <a:t>Weight of baby before  feed with dry diaper on</a:t>
            </a:r>
            <a:r>
              <a:rPr lang="en-US" sz="1600" b="1" dirty="0"/>
              <a:t>=</a:t>
            </a:r>
            <a:r>
              <a:rPr lang="en-US" sz="1600" dirty="0"/>
              <a:t>Intake of breastmilk in </a:t>
            </a:r>
            <a:r>
              <a:rPr lang="en-US" sz="1600" dirty="0" err="1"/>
              <a:t>mls</a:t>
            </a:r>
            <a:r>
              <a:rPr lang="en-US" sz="1600" dirty="0"/>
              <a:t>.</a:t>
            </a:r>
          </a:p>
          <a:p>
            <a:pPr lvl="1" algn="l" rtl="0"/>
            <a:endParaRPr lang="en-US" sz="2000" dirty="0"/>
          </a:p>
        </p:txBody>
      </p:sp>
      <p:graphicFrame>
        <p:nvGraphicFramePr>
          <p:cNvPr id="4" name="Diagram 3"/>
          <p:cNvGraphicFramePr/>
          <p:nvPr>
            <p:extLst>
              <p:ext uri="{D42A27DB-BD31-4B8C-83A1-F6EECF244321}">
                <p14:modId xmlns:p14="http://schemas.microsoft.com/office/powerpoint/2010/main" val="1240278042"/>
              </p:ext>
            </p:extLst>
          </p:nvPr>
        </p:nvGraphicFramePr>
        <p:xfrm>
          <a:off x="457200" y="274638"/>
          <a:ext cx="8229600" cy="1066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3885"/>
          <a:stretch/>
        </p:blipFill>
        <p:spPr bwMode="auto">
          <a:xfrm>
            <a:off x="6516216" y="5149421"/>
            <a:ext cx="1944687" cy="148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953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6" y="595820"/>
            <a:ext cx="9180512" cy="625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43976" y="148570"/>
            <a:ext cx="5120312" cy="400110"/>
          </a:xfrm>
          <a:prstGeom prst="rect">
            <a:avLst/>
          </a:prstGeom>
        </p:spPr>
        <p:txBody>
          <a:bodyPr wrap="none">
            <a:spAutoFit/>
          </a:bodyPr>
          <a:lstStyle/>
          <a:p>
            <a:pPr algn="ctr"/>
            <a:r>
              <a:rPr lang="fa-IR" sz="2000" b="1" dirty="0" err="1">
                <a:cs typeface="B Nazanin" panose="00000400000000000000" pitchFamily="2" charset="-78"/>
              </a:rPr>
              <a:t>الگوریتم</a:t>
            </a:r>
            <a:r>
              <a:rPr lang="fa-IR" sz="2000" b="1" dirty="0">
                <a:cs typeface="B Nazanin" panose="00000400000000000000" pitchFamily="2" charset="-78"/>
              </a:rPr>
              <a:t> تغذیه با شیرمادر در نوزادان نارس نزدیک به </a:t>
            </a:r>
            <a:r>
              <a:rPr lang="fa-IR" sz="2000" b="1" dirty="0" err="1">
                <a:cs typeface="B Nazanin" panose="00000400000000000000" pitchFamily="2" charset="-78"/>
              </a:rPr>
              <a:t>ترم</a:t>
            </a:r>
            <a:endParaRPr lang="en-US" sz="2000" b="1" dirty="0">
              <a:cs typeface="B Nazanin" panose="00000400000000000000" pitchFamily="2" charset="-78"/>
            </a:endParaRPr>
          </a:p>
        </p:txBody>
      </p:sp>
    </p:spTree>
    <p:extLst>
      <p:ext uri="{BB962C8B-B14F-4D97-AF65-F5344CB8AC3E}">
        <p14:creationId xmlns:p14="http://schemas.microsoft.com/office/powerpoint/2010/main" val="2619468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191" r="363"/>
          <a:stretch/>
        </p:blipFill>
        <p:spPr bwMode="auto">
          <a:xfrm>
            <a:off x="-7807" y="-73365"/>
            <a:ext cx="9230649"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88583" y="4273499"/>
            <a:ext cx="7455825" cy="1015663"/>
          </a:xfrm>
          <a:prstGeom prst="rect">
            <a:avLst/>
          </a:prstGeom>
        </p:spPr>
        <p:txBody>
          <a:bodyPr wrap="square">
            <a:spAutoFit/>
          </a:bodyPr>
          <a:lstStyle/>
          <a:p>
            <a:r>
              <a:rPr lang="en-US" sz="6000" b="1" dirty="0">
                <a:solidFill>
                  <a:srgbClr val="FF0000"/>
                </a:solidFill>
                <a:effectLst>
                  <a:outerShdw blurRad="38100" dist="38100" dir="2700000" algn="tl">
                    <a:srgbClr val="000000">
                      <a:alpha val="43137"/>
                    </a:srgbClr>
                  </a:outerShdw>
                </a:effectLst>
              </a:rPr>
              <a:t>No pacifiers please! </a:t>
            </a:r>
          </a:p>
        </p:txBody>
      </p:sp>
    </p:spTree>
    <p:extLst>
      <p:ext uri="{BB962C8B-B14F-4D97-AF65-F5344CB8AC3E}">
        <p14:creationId xmlns:p14="http://schemas.microsoft.com/office/powerpoint/2010/main" val="1428508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1435447072"/>
              </p:ext>
            </p:extLst>
          </p:nvPr>
        </p:nvGraphicFramePr>
        <p:xfrm>
          <a:off x="-468560" y="0"/>
          <a:ext cx="9900592" cy="6957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12"/>
          </p:nvPr>
        </p:nvSpPr>
        <p:spPr/>
        <p:txBody>
          <a:bodyPr/>
          <a:lstStyle/>
          <a:p>
            <a:pPr>
              <a:defRPr/>
            </a:pPr>
            <a:fld id="{9F92FDB1-4CDB-401A-97FA-64FF19B31A97}" type="slidenum">
              <a:rPr lang="fa-IR" smtClean="0">
                <a:solidFill>
                  <a:prstClr val="black"/>
                </a:solidFill>
              </a:rPr>
              <a:pPr>
                <a:defRPr/>
              </a:pPr>
              <a:t>7</a:t>
            </a:fld>
            <a:endParaRPr lang="fa-IR">
              <a:solidFill>
                <a:prstClr val="black"/>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8521" t="39096" r="22958" b="17659"/>
          <a:stretch/>
        </p:blipFill>
        <p:spPr>
          <a:xfrm>
            <a:off x="2411760" y="1916832"/>
            <a:ext cx="4261962" cy="2916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9117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340768"/>
            <a:ext cx="8373616" cy="4968552"/>
          </a:xfrm>
        </p:spPr>
        <p:txBody>
          <a:bodyPr/>
          <a:lstStyle/>
          <a:p>
            <a:r>
              <a:rPr lang="fa-IR" sz="2400" dirty="0">
                <a:cs typeface="B Nazanin" panose="00000400000000000000" pitchFamily="2" charset="-78"/>
              </a:rPr>
              <a:t>ارائه‌ اطلاعات کتبی و شفاهی </a:t>
            </a:r>
            <a:r>
              <a:rPr lang="fa-IR" sz="2400" b="1" u="sng" dirty="0">
                <a:cs typeface="B Nazanin" panose="00000400000000000000" pitchFamily="2" charset="-78"/>
              </a:rPr>
              <a:t>مزایای تغذیه با شیرمادر </a:t>
            </a:r>
          </a:p>
          <a:p>
            <a:r>
              <a:rPr lang="fa-IR" sz="2400" b="1" u="sng" dirty="0">
                <a:cs typeface="B Nazanin" panose="00000400000000000000" pitchFamily="2" charset="-78"/>
              </a:rPr>
              <a:t>مخاطرات تجویز </a:t>
            </a:r>
            <a:r>
              <a:rPr lang="fa-IR" sz="2400" b="1" u="sng" dirty="0" err="1">
                <a:cs typeface="B Nazanin" panose="00000400000000000000" pitchFamily="2" charset="-78"/>
              </a:rPr>
              <a:t>غیرضروری</a:t>
            </a:r>
            <a:r>
              <a:rPr lang="fa-IR" sz="2400" b="1" u="sng" dirty="0">
                <a:cs typeface="B Nazanin" panose="00000400000000000000" pitchFamily="2" charset="-78"/>
              </a:rPr>
              <a:t> </a:t>
            </a:r>
            <a:r>
              <a:rPr lang="fa-IR" sz="2400" b="1" u="sng" dirty="0" err="1">
                <a:cs typeface="B Nazanin" panose="00000400000000000000" pitchFamily="2" charset="-78"/>
              </a:rPr>
              <a:t>شیرمصنوعی</a:t>
            </a:r>
            <a:r>
              <a:rPr lang="fa-IR" sz="2400" b="1" u="sng" dirty="0">
                <a:cs typeface="B Nazanin" panose="00000400000000000000" pitchFamily="2" charset="-78"/>
              </a:rPr>
              <a:t> </a:t>
            </a:r>
            <a:r>
              <a:rPr lang="fa-IR" sz="2400" dirty="0" err="1">
                <a:cs typeface="B Nazanin" panose="00000400000000000000" pitchFamily="2" charset="-78"/>
              </a:rPr>
              <a:t>وتشویق</a:t>
            </a:r>
            <a:r>
              <a:rPr lang="fa-IR" sz="2400" dirty="0">
                <a:cs typeface="B Nazanin" panose="00000400000000000000" pitchFamily="2" charset="-78"/>
              </a:rPr>
              <a:t> به دوشیدن مکرر آغوز</a:t>
            </a:r>
          </a:p>
          <a:p>
            <a:r>
              <a:rPr lang="fa-IR" sz="2400" b="1" u="sng" dirty="0">
                <a:cs typeface="B Nazanin" panose="00000400000000000000" pitchFamily="2" charset="-78"/>
              </a:rPr>
              <a:t>اهمیت تماس دائم پوست به پوست </a:t>
            </a:r>
            <a:r>
              <a:rPr lang="fa-IR" sz="2400" dirty="0">
                <a:cs typeface="B Nazanin" panose="00000400000000000000" pitchFamily="2" charset="-78"/>
              </a:rPr>
              <a:t>تا زمانی که تولید شیر به شدت افزایش یابد</a:t>
            </a:r>
          </a:p>
          <a:p>
            <a:r>
              <a:rPr lang="fa-IR" sz="2400" dirty="0">
                <a:cs typeface="B Nazanin" panose="00000400000000000000" pitchFamily="2" charset="-78"/>
              </a:rPr>
              <a:t>تأکید بر </a:t>
            </a:r>
            <a:r>
              <a:rPr lang="fa-IR" sz="2400" b="1" u="sng" dirty="0">
                <a:cs typeface="B Nazanin" panose="00000400000000000000" pitchFamily="2" charset="-78"/>
              </a:rPr>
              <a:t>اهمیت شیردهی مکرر از پستان</a:t>
            </a:r>
            <a:r>
              <a:rPr lang="fa-IR" sz="2400" dirty="0">
                <a:cs typeface="B Nazanin" panose="00000400000000000000" pitchFamily="2" charset="-78"/>
              </a:rPr>
              <a:t>، حداقل 10 تا 12 بار در 24 ساعت</a:t>
            </a:r>
          </a:p>
          <a:p>
            <a:r>
              <a:rPr lang="fa-IR" sz="2400" dirty="0">
                <a:cs typeface="B Nazanin" panose="00000400000000000000" pitchFamily="2" charset="-78"/>
              </a:rPr>
              <a:t>تأکید بر </a:t>
            </a:r>
            <a:r>
              <a:rPr lang="fa-IR" sz="2400" b="1" u="sng" dirty="0">
                <a:cs typeface="B Nazanin" panose="00000400000000000000" pitchFamily="2" charset="-78"/>
              </a:rPr>
              <a:t>اهمیت وضعیت شیردهی مناسب  </a:t>
            </a:r>
            <a:r>
              <a:rPr lang="fa-IR" sz="2400" dirty="0">
                <a:cs typeface="B Nazanin" panose="00000400000000000000" pitchFamily="2" charset="-78"/>
              </a:rPr>
              <a:t>و تضمین این مسئله که مادر روش را درک کند و بیاموزد</a:t>
            </a:r>
          </a:p>
          <a:p>
            <a:r>
              <a:rPr lang="fa-IR" sz="2400" dirty="0">
                <a:cs typeface="B Nazanin" panose="00000400000000000000" pitchFamily="2" charset="-78"/>
              </a:rPr>
              <a:t>آموزش </a:t>
            </a:r>
            <a:r>
              <a:rPr lang="fa-IR" sz="2400" dirty="0" err="1">
                <a:cs typeface="B Nazanin" panose="00000400000000000000" pitchFamily="2" charset="-78"/>
              </a:rPr>
              <a:t>وتأکید</a:t>
            </a:r>
            <a:r>
              <a:rPr lang="fa-IR" sz="2400" dirty="0">
                <a:cs typeface="B Nazanin" panose="00000400000000000000" pitchFamily="2" charset="-78"/>
              </a:rPr>
              <a:t> بر </a:t>
            </a:r>
            <a:r>
              <a:rPr lang="fa-IR" sz="2400" b="1" u="sng" dirty="0">
                <a:cs typeface="B Nazanin" panose="00000400000000000000" pitchFamily="2" charset="-78"/>
              </a:rPr>
              <a:t>اهمیت فشردن پستان </a:t>
            </a:r>
            <a:r>
              <a:rPr lang="fa-IR" sz="2400" dirty="0">
                <a:cs typeface="B Nazanin" panose="00000400000000000000" pitchFamily="2" charset="-78"/>
              </a:rPr>
              <a:t>در طول تغذیه تا زمانی که نوزاد به خوبی تغذیه کند</a:t>
            </a:r>
          </a:p>
          <a:p>
            <a:r>
              <a:rPr lang="fa-IR" sz="2400" dirty="0">
                <a:cs typeface="B Nazanin" panose="00000400000000000000" pitchFamily="2" charset="-78"/>
              </a:rPr>
              <a:t>آموزش روش بکاربردن </a:t>
            </a:r>
            <a:r>
              <a:rPr lang="fa-IR" sz="2400" b="1" u="sng" dirty="0">
                <a:cs typeface="B Nazanin" panose="00000400000000000000" pitchFamily="2" charset="-78"/>
              </a:rPr>
              <a:t>محافظ نوک پستان</a:t>
            </a:r>
          </a:p>
          <a:p>
            <a:r>
              <a:rPr lang="fa-IR" sz="2400" b="1" u="sng" dirty="0">
                <a:cs typeface="B Nazanin" panose="00000400000000000000" pitchFamily="2" charset="-78"/>
              </a:rPr>
              <a:t>اهمیت بررسی دفع ادرار و مدفوع </a:t>
            </a:r>
          </a:p>
          <a:p>
            <a:r>
              <a:rPr lang="fa-IR" sz="2400" dirty="0">
                <a:cs typeface="B Nazanin" panose="00000400000000000000" pitchFamily="2" charset="-78"/>
              </a:rPr>
              <a:t>تشویق مادر برای درخواست  کمک در صورت نیاز </a:t>
            </a:r>
          </a:p>
          <a:p>
            <a:endParaRPr lang="fa-IR" sz="2400" dirty="0">
              <a:cs typeface="B Nazanin" panose="00000400000000000000" pitchFamily="2" charset="-78"/>
            </a:endParaRPr>
          </a:p>
          <a:p>
            <a:endParaRPr lang="en-US" sz="2400" dirty="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3227013767"/>
              </p:ext>
            </p:extLst>
          </p:nvPr>
        </p:nvGraphicFramePr>
        <p:xfrm>
          <a:off x="457200" y="274638"/>
          <a:ext cx="8229600" cy="922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10A915E6-25D4-4478-83EA-8A1184D8A544}" type="slidenum">
              <a:rPr lang="fa-IR" smtClean="0">
                <a:solidFill>
                  <a:prstClr val="black"/>
                </a:solidFill>
              </a:rPr>
              <a:pPr>
                <a:defRPr/>
              </a:pPr>
              <a:t>8</a:t>
            </a:fld>
            <a:endParaRPr lang="fa-IR" dirty="0">
              <a:solidFill>
                <a:prstClr val="black"/>
              </a:solidFill>
            </a:endParaRPr>
          </a:p>
        </p:txBody>
      </p:sp>
    </p:spTree>
    <p:extLst>
      <p:ext uri="{BB962C8B-B14F-4D97-AF65-F5344CB8AC3E}">
        <p14:creationId xmlns:p14="http://schemas.microsoft.com/office/powerpoint/2010/main" val="1746507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67049914"/>
              </p:ext>
            </p:extLst>
          </p:nvPr>
        </p:nvGraphicFramePr>
        <p:xfrm>
          <a:off x="457200" y="274638"/>
          <a:ext cx="8455976"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869" y="1556792"/>
            <a:ext cx="3794248" cy="3160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62067" y="5080153"/>
            <a:ext cx="4051109" cy="461665"/>
          </a:xfrm>
          <a:prstGeom prst="rect">
            <a:avLst/>
          </a:prstGeom>
        </p:spPr>
        <p:txBody>
          <a:bodyPr wrap="none">
            <a:spAutoFit/>
          </a:bodyPr>
          <a:lstStyle/>
          <a:p>
            <a:r>
              <a:rPr lang="en-US" sz="2400" b="1" dirty="0">
                <a:solidFill>
                  <a:srgbClr val="FF0000"/>
                </a:solidFill>
              </a:rPr>
              <a:t>Some are great imposters </a:t>
            </a: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2429" y="1412776"/>
            <a:ext cx="2161940" cy="374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2429" y="5599183"/>
            <a:ext cx="2319787" cy="76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a:hlinkClick r:id="rId11" action="ppaction://program"/>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4553" y="1412776"/>
            <a:ext cx="2415979"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13" action="ppaction://program"/>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5776" y="1412776"/>
            <a:ext cx="2368654"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77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par>
                                <p:cTn id="9" presetID="10" presetClass="entr" presetSubtype="0" repeatCount="indefinite" fill="hold" nodeType="withEffect">
                                  <p:stCondLst>
                                    <p:cond delay="0"/>
                                  </p:stCondLst>
                                  <p:endCondLst>
                                    <p:cond evt="onNext" delay="0">
                                      <p:tgtEl>
                                        <p:sldTgt/>
                                      </p:tgtEl>
                                    </p:cond>
                                  </p:end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_rels/theme10.xml.rels><?xml version="1.0" encoding="UTF-8" standalone="yes"?>
<Relationships xmlns="http://schemas.openxmlformats.org/package/2006/relationships"><Relationship Id="rId1" Type="http://schemas.openxmlformats.org/officeDocument/2006/relationships/image" Target="../media/image1.jpeg" /></Relationships>
</file>

<file path=ppt/theme/_rels/theme11.xml.rels><?xml version="1.0" encoding="UTF-8" standalone="yes"?>
<Relationships xmlns="http://schemas.openxmlformats.org/package/2006/relationships"><Relationship Id="rId1" Type="http://schemas.openxmlformats.org/officeDocument/2006/relationships/image" Target="../media/image1.jpeg" /></Relationships>
</file>

<file path=ppt/theme/_rels/theme2.xml.rels><?xml version="1.0" encoding="UTF-8" standalone="yes"?>
<Relationships xmlns="http://schemas.openxmlformats.org/package/2006/relationships"><Relationship Id="rId1" Type="http://schemas.openxmlformats.org/officeDocument/2006/relationships/image" Target="../media/image1.jpeg" /></Relationships>
</file>

<file path=ppt/theme/_rels/theme3.xml.rels><?xml version="1.0" encoding="UTF-8" standalone="yes"?>
<Relationships xmlns="http://schemas.openxmlformats.org/package/2006/relationships"><Relationship Id="rId1" Type="http://schemas.openxmlformats.org/officeDocument/2006/relationships/image" Target="../media/image1.jpeg" /></Relationships>
</file>

<file path=ppt/theme/_rels/theme4.xml.rels><?xml version="1.0" encoding="UTF-8" standalone="yes"?>
<Relationships xmlns="http://schemas.openxmlformats.org/package/2006/relationships"><Relationship Id="rId1" Type="http://schemas.openxmlformats.org/officeDocument/2006/relationships/image" Target="../media/image1.jpeg" /></Relationships>
</file>

<file path=ppt/theme/_rels/theme5.xml.rels><?xml version="1.0" encoding="UTF-8" standalone="yes"?>
<Relationships xmlns="http://schemas.openxmlformats.org/package/2006/relationships"><Relationship Id="rId1" Type="http://schemas.openxmlformats.org/officeDocument/2006/relationships/image" Target="../media/image1.jpeg" /></Relationships>
</file>

<file path=ppt/theme/_rels/theme6.xml.rels><?xml version="1.0" encoding="UTF-8" standalone="yes"?>
<Relationships xmlns="http://schemas.openxmlformats.org/package/2006/relationships"><Relationship Id="rId1" Type="http://schemas.openxmlformats.org/officeDocument/2006/relationships/image" Target="../media/image1.jpeg" /></Relationships>
</file>

<file path=ppt/theme/_rels/theme7.xml.rels><?xml version="1.0" encoding="UTF-8" standalone="yes"?>
<Relationships xmlns="http://schemas.openxmlformats.org/package/2006/relationships"><Relationship Id="rId1" Type="http://schemas.openxmlformats.org/officeDocument/2006/relationships/image" Target="../media/image1.jpeg" /></Relationships>
</file>

<file path=ppt/theme/_rels/theme8.xml.rels><?xml version="1.0" encoding="UTF-8" standalone="yes"?>
<Relationships xmlns="http://schemas.openxmlformats.org/package/2006/relationships"><Relationship Id="rId1" Type="http://schemas.openxmlformats.org/officeDocument/2006/relationships/image" Target="../media/image1.jpeg" /></Relationships>
</file>

<file path=ppt/theme/_rels/theme9.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12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2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9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1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5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6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7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8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10_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0.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5.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6.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7.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8.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9.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0.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5.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6.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7.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8.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9.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0.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5.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6.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7.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8.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9.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0.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5.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6.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7.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8.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9.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docProps/app.xml><?xml version="1.0" encoding="utf-8"?>
<Properties xmlns="http://schemas.openxmlformats.org/officeDocument/2006/extended-properties" xmlns:vt="http://schemas.openxmlformats.org/officeDocument/2006/docPropsVTypes">
  <Template>فرمت اسلايد</Template>
  <TotalTime>15939</TotalTime>
  <Words>4578</Words>
  <Application>Microsoft Office PowerPoint</Application>
  <PresentationFormat>نمایش روی صفحه (4:3)</PresentationFormat>
  <Paragraphs>365</Paragraphs>
  <Slides>66</Slides>
  <Notes>27</Notes>
  <HiddenSlides>4</HiddenSlides>
  <MMClips>0</MMClips>
  <ScaleCrop>false</ScaleCrop>
  <HeadingPairs>
    <vt:vector size="4" baseType="variant">
      <vt:variant>
        <vt:lpstr>طرح زمینه</vt:lpstr>
      </vt:variant>
      <vt:variant>
        <vt:i4>11</vt:i4>
      </vt:variant>
      <vt:variant>
        <vt:lpstr>عنوان های اسلاید</vt:lpstr>
      </vt:variant>
      <vt:variant>
        <vt:i4>66</vt:i4>
      </vt:variant>
    </vt:vector>
  </HeadingPairs>
  <TitlesOfParts>
    <vt:vector size="77" baseType="lpstr">
      <vt:lpstr>فرمت اسلايد</vt:lpstr>
      <vt:lpstr>3_فرمت اسلايد</vt:lpstr>
      <vt:lpstr>9_فرمت اسلايد</vt:lpstr>
      <vt:lpstr>1_فرمت اسلايد</vt:lpstr>
      <vt:lpstr>5_فرمت اسلايد</vt:lpstr>
      <vt:lpstr>6_فرمت اسلايد</vt:lpstr>
      <vt:lpstr>7_فرمت اسلايد</vt:lpstr>
      <vt:lpstr>8_فرمت اسلايد</vt:lpstr>
      <vt:lpstr>10_فرمت اسلايد</vt:lpstr>
      <vt:lpstr>12_فرمت اسلايد</vt:lpstr>
      <vt:lpstr>2_فرمت اسلايد</vt:lpstr>
      <vt:lpstr>نکات مهم تغذیه با شیرمادر درنوزاد          نارس نزدیک به ترم Late Preterm Infants</vt:lpstr>
      <vt:lpstr>A little baby with big needs</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تماس پوست به پوست مادر و نوزاد و شیردهی زودهنگام و مکرر</vt:lpstr>
      <vt:lpstr>ارائه PowerPoint</vt:lpstr>
      <vt:lpstr>وضعیت مناسب برای شیردهی در نوزادان نارس نزدیک  به ترم</vt:lpstr>
      <vt:lpstr>ارائه PowerPoint</vt:lpstr>
      <vt:lpstr>ارائه PowerPoint</vt:lpstr>
      <vt:lpstr>ارائه PowerPoint</vt:lpstr>
      <vt:lpstr>ارائه PowerPoint</vt:lpstr>
      <vt:lpstr>اطمینان از گرفتن صحیح پستان توسط نوزاد و مکیدن قوی او </vt:lpstr>
      <vt:lpstr>ارائه PowerPoint</vt:lpstr>
      <vt:lpstr>ارائه PowerPoint</vt:lpstr>
      <vt:lpstr>ارائه PowerPoint</vt:lpstr>
      <vt:lpstr>ارائه PowerPoint</vt:lpstr>
      <vt:lpstr>ارائه PowerPoint</vt:lpstr>
      <vt:lpstr>ارائه PowerPoint</vt:lpstr>
      <vt:lpstr>استفاده از محافظ نوک پستان  ممکن است ضروری باشد</vt:lpstr>
      <vt:lpstr>ارائه PowerPoint</vt:lpstr>
      <vt:lpstr>ارائه PowerPoint</vt:lpstr>
      <vt:lpstr>ارائه PowerPoint</vt:lpstr>
      <vt:lpstr>ارائه PowerPoint</vt:lpstr>
      <vt:lpstr>ارائه PowerPoint</vt:lpstr>
      <vt:lpstr>ارائه PowerPoint</vt:lpstr>
      <vt:lpstr>فشردن پستان در تمام دفعات شیردهی</vt:lpstr>
      <vt:lpstr>ارائه PowerPoint</vt:lpstr>
      <vt:lpstr>ارائه PowerPoint</vt:lpstr>
      <vt:lpstr>ارائه PowerPoint</vt:lpstr>
      <vt:lpstr>ارائه PowerPoint</vt:lpstr>
      <vt:lpstr>ارائه PowerPoint</vt:lpstr>
      <vt:lpstr>شیردوشی با دست و شیردوشی با پمپ الکتریکی بصورت همزمان</vt:lpstr>
      <vt:lpstr>ارائه PowerPoint</vt:lpstr>
      <vt:lpstr>ارائه PowerPoint</vt:lpstr>
      <vt:lpstr>ارائه PowerPoint</vt:lpstr>
      <vt:lpstr>ارائه PowerPoint</vt:lpstr>
      <vt:lpstr>Finger Feeder</vt:lpstr>
      <vt:lpstr>ارائه PowerPoint</vt:lpstr>
      <vt:lpstr>ارائه PowerPoint</vt:lpstr>
      <vt:lpstr>ارائه PowerPoint</vt:lpstr>
      <vt:lpstr>ارائه PowerPoint</vt:lpstr>
      <vt:lpstr>ارائه PowerPoint</vt:lpstr>
      <vt:lpstr>ارائه PowerPoint</vt:lpstr>
      <vt:lpstr>تغذیه با مکمل در صورت لزوم</vt:lpstr>
      <vt:lpstr>ارائه PowerPoint</vt:lpstr>
      <vt:lpstr>ارائه PowerPoint</vt:lpstr>
      <vt:lpstr>روش تجویز مکمل</vt:lpstr>
      <vt:lpstr>پیش بینی مشکلات و کمک های مورد نیاز</vt:lpstr>
      <vt:lpstr>ارائه PowerPoint</vt:lpstr>
      <vt:lpstr>ارائه PowerPoint</vt:lpstr>
      <vt:lpstr>ارائه PowerPoint</vt:lpstr>
      <vt:lpstr>ارائه PowerPoint</vt:lpstr>
      <vt:lpstr>ارائه PowerPoint</vt:lpstr>
      <vt:lpstr>ارائه PowerPoint</vt:lpstr>
    </vt:vector>
  </TitlesOfParts>
  <Company>Office07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هپاتیت های ویرال</dc:title>
  <dc:creator>a-moghisi</dc:creator>
  <cp:lastModifiedBy>farnaz.sh977@gmail.com</cp:lastModifiedBy>
  <cp:revision>1384</cp:revision>
  <dcterms:created xsi:type="dcterms:W3CDTF">2012-04-07T08:49:36Z</dcterms:created>
  <dcterms:modified xsi:type="dcterms:W3CDTF">2020-01-11T07:33:27Z</dcterms:modified>
</cp:coreProperties>
</file>